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3"/>
  </p:notesMasterIdLst>
  <p:sldIdLst>
    <p:sldId id="1280" r:id="rId2"/>
    <p:sldId id="1466" r:id="rId3"/>
    <p:sldId id="1483" r:id="rId4"/>
    <p:sldId id="261" r:id="rId5"/>
    <p:sldId id="267" r:id="rId6"/>
    <p:sldId id="266" r:id="rId7"/>
    <p:sldId id="1498" r:id="rId8"/>
    <p:sldId id="1467" r:id="rId9"/>
    <p:sldId id="1468" r:id="rId10"/>
    <p:sldId id="1469" r:id="rId11"/>
    <p:sldId id="1450" r:id="rId12"/>
    <p:sldId id="1474" r:id="rId13"/>
    <p:sldId id="1475" r:id="rId14"/>
    <p:sldId id="1420" r:id="rId15"/>
    <p:sldId id="1440" r:id="rId16"/>
    <p:sldId id="1387" r:id="rId17"/>
    <p:sldId id="1456" r:id="rId18"/>
    <p:sldId id="1484" r:id="rId19"/>
    <p:sldId id="257" r:id="rId20"/>
    <p:sldId id="256" r:id="rId21"/>
    <p:sldId id="1464" r:id="rId22"/>
    <p:sldId id="1405" r:id="rId23"/>
    <p:sldId id="1457" r:id="rId24"/>
    <p:sldId id="1478" r:id="rId25"/>
    <p:sldId id="1230" r:id="rId26"/>
    <p:sldId id="1491" r:id="rId27"/>
    <p:sldId id="1496" r:id="rId28"/>
    <p:sldId id="1497" r:id="rId29"/>
    <p:sldId id="1495" r:id="rId30"/>
    <p:sldId id="1492" r:id="rId31"/>
    <p:sldId id="1493" r:id="rId32"/>
    <p:sldId id="1479" r:id="rId33"/>
    <p:sldId id="1499" r:id="rId34"/>
    <p:sldId id="1481" r:id="rId35"/>
    <p:sldId id="1501" r:id="rId36"/>
    <p:sldId id="1480" r:id="rId37"/>
    <p:sldId id="1482" r:id="rId38"/>
    <p:sldId id="1485" r:id="rId39"/>
    <p:sldId id="1486" r:id="rId40"/>
    <p:sldId id="1507" r:id="rId41"/>
    <p:sldId id="1488" r:id="rId42"/>
    <p:sldId id="1487" r:id="rId43"/>
    <p:sldId id="1500" r:id="rId44"/>
    <p:sldId id="1489" r:id="rId45"/>
    <p:sldId id="1490" r:id="rId46"/>
    <p:sldId id="1502" r:id="rId47"/>
    <p:sldId id="1506" r:id="rId48"/>
    <p:sldId id="1503" r:id="rId49"/>
    <p:sldId id="1504" r:id="rId50"/>
    <p:sldId id="1505" r:id="rId51"/>
    <p:sldId id="1305" r:id="rId52"/>
  </p:sldIdLst>
  <p:sldSz cx="12192000" cy="6858000"/>
  <p:notesSz cx="7053263" cy="93091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4472C4"/>
    <a:srgbClr val="FEDAFC"/>
    <a:srgbClr val="3333FF"/>
    <a:srgbClr val="531AF2"/>
    <a:srgbClr val="FF0000"/>
    <a:srgbClr val="E05E24"/>
    <a:srgbClr val="F40C2D"/>
    <a:srgbClr val="FF66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1" autoAdjust="0"/>
    <p:restoredTop sz="95982" autoAdjust="0"/>
  </p:normalViewPr>
  <p:slideViewPr>
    <p:cSldViewPr snapToGrid="0">
      <p:cViewPr varScale="1">
        <p:scale>
          <a:sx n="84" d="100"/>
          <a:sy n="84" d="100"/>
        </p:scale>
        <p:origin x="10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7816268450332801"/>
          <c:y val="0.127861727760234"/>
          <c:w val="0.759596371570611"/>
          <c:h val="0.755122607028455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การขาย 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38EB-4A75-AC1B-68E412F61FD8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38EB-4A75-AC1B-68E412F61FD8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38EB-4A75-AC1B-68E412F61FD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38EB-4A75-AC1B-68E412F61FD8}"/>
              </c:ext>
            </c:extLst>
          </c:dPt>
          <c:dPt>
            <c:idx val="4"/>
            <c:bubble3D val="0"/>
            <c:spPr>
              <a:solidFill>
                <a:srgbClr val="E4D2F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38EB-4A75-AC1B-68E412F61FD8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38EB-4A75-AC1B-68E412F61FD8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D-38EB-4A75-AC1B-68E412F61FD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38EB-4A75-AC1B-68E412F61FD8}"/>
              </c:ext>
            </c:extLst>
          </c:dPt>
          <c:dLbls>
            <c:dLbl>
              <c:idx val="0"/>
              <c:layout>
                <c:manualLayout>
                  <c:x val="-9.3933422441529302E-2"/>
                  <c:y val="5.1376310500341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42504081190601"/>
                      <c:h val="0.18585310260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8EB-4A75-AC1B-68E412F61FD8}"/>
                </c:ext>
              </c:extLst>
            </c:dLbl>
            <c:dLbl>
              <c:idx val="1"/>
              <c:layout>
                <c:manualLayout>
                  <c:x val="1.31242563591343E-4"/>
                  <c:y val="0.1155961929556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379192526610301"/>
                      <c:h val="0.127484160725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8EB-4A75-AC1B-68E412F61FD8}"/>
                </c:ext>
              </c:extLst>
            </c:dLbl>
            <c:dLbl>
              <c:idx val="2"/>
              <c:layout>
                <c:manualLayout>
                  <c:x val="0"/>
                  <c:y val="-5.1804332177184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94387240269899"/>
                      <c:h val="0.2449497599864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8EB-4A75-AC1B-68E412F61FD8}"/>
                </c:ext>
              </c:extLst>
            </c:dLbl>
            <c:dLbl>
              <c:idx val="3"/>
              <c:layout>
                <c:manualLayout>
                  <c:x val="2.4154308627821801E-2"/>
                  <c:y val="-0.15983671124729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chemeClr val="accent2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00995335027"/>
                      <c:h val="0.166158936393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8EB-4A75-AC1B-68E412F61FD8}"/>
                </c:ext>
              </c:extLst>
            </c:dLbl>
            <c:dLbl>
              <c:idx val="4"/>
              <c:layout>
                <c:manualLayout>
                  <c:x val="3.0582566844354699E-2"/>
                  <c:y val="-9.98979445295593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rgbClr val="E4D2F2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EB-4A75-AC1B-68E412F61FD8}"/>
                </c:ext>
              </c:extLst>
            </c:dLbl>
            <c:dLbl>
              <c:idx val="5"/>
              <c:layout>
                <c:manualLayout>
                  <c:x val="0.156215613657856"/>
                  <c:y val="-9.26846162334497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fld id="{1609D8D1-2B39-4E56-84B6-6CEC06B79174}" type="CATEGORYNAME">
                      <a:rPr lang="th-TH" sz="2800" b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/>
                      <a:t>[CATEGORY NAME]</a:t>
                    </a:fld>
                    <a:r>
                      <a:rPr lang="th-TH" sz="2800" b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,</a:t>
                    </a:r>
                    <a:fld id="{C562D489-DD9C-47E6-9EEF-F2BE608AC0FD}" type="VALUE">
                      <a:rPr lang="th-TH" sz="2800" b="1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/>
                      <a:t>[VALUE]</a:t>
                    </a:fld>
                    <a:endParaRPr lang="th-TH" sz="2800" b="1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8EB-4A75-AC1B-68E412F61FD8}"/>
                </c:ext>
              </c:extLst>
            </c:dLbl>
            <c:dLbl>
              <c:idx val="6"/>
              <c:layout>
                <c:manualLayout>
                  <c:x val="0.28783018020635798"/>
                  <c:y val="-8.8481036583323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rgbClr val="92D050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8EB-4A75-AC1B-68E412F61FD8}"/>
                </c:ext>
              </c:extLst>
            </c:dLbl>
            <c:dLbl>
              <c:idx val="7"/>
              <c:layout>
                <c:manualLayout>
                  <c:x val="0.334564223939815"/>
                  <c:y val="7.70641286370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th-TH" sz="2800" b="1" i="0" u="none" strike="noStrike" kern="1200" baseline="0">
                      <a:solidFill>
                        <a:schemeClr val="accent4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82687827221701"/>
                      <c:h val="0.206118114205488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8EB-4A75-AC1B-68E412F61F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th-TH" sz="2800" b="1" i="0" u="none" strike="noStrike" kern="1200" baseline="0">
                    <a:solidFill>
                      <a:schemeClr val="tx2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เงินให้กู้แก่สมาชิก</c:v>
                </c:pt>
                <c:pt idx="1">
                  <c:v>เงินให้กู้ สอ.อื่น</c:v>
                </c:pt>
                <c:pt idx="2">
                  <c:v>เงินฝาก+หุ้นชุมนุม</c:v>
                </c:pt>
                <c:pt idx="3">
                  <c:v>เงินฝาก สอ.อื่น</c:v>
                </c:pt>
                <c:pt idx="4">
                  <c:v>พันธบัตรรัฐบาล</c:v>
                </c:pt>
                <c:pt idx="5">
                  <c:v>หุ้นกู้</c:v>
                </c:pt>
                <c:pt idx="6">
                  <c:v>เงินฝากธนาคาร</c:v>
                </c:pt>
                <c:pt idx="7">
                  <c:v>กองทุนส่วนบุคคล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0.8</c:v>
                </c:pt>
                <c:pt idx="1">
                  <c:v>0.01</c:v>
                </c:pt>
                <c:pt idx="2">
                  <c:v>1.12E-2</c:v>
                </c:pt>
                <c:pt idx="3">
                  <c:v>0.11</c:v>
                </c:pt>
                <c:pt idx="4">
                  <c:v>0.01</c:v>
                </c:pt>
                <c:pt idx="5">
                  <c:v>2.8799999999999999E-2</c:v>
                </c:pt>
                <c:pt idx="6">
                  <c:v>0.03</c:v>
                </c:pt>
                <c:pt idx="7" formatCode="_(* #,##0.00_);_(* \(#,##0.0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EB-4A75-AC1B-68E412F61F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th-TH"/>
      </a:pPr>
      <a:endParaRPr lang="th-TH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248443999655959"/>
          <c:y val="0.20368484565639025"/>
          <c:w val="0.67726136101594303"/>
          <c:h val="0.5946437218502036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คอลัมน์2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FB8-48FA-8F12-1326B14E55D8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FB8-48FA-8F12-1326B14E55D8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FB8-48FA-8F12-1326B14E55D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FB8-48FA-8F12-1326B14E55D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FB8-48FA-8F12-1326B14E55D8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FB8-48FA-8F12-1326B14E55D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AFB8-48FA-8F12-1326B14E55D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AFB8-48FA-8F12-1326B14E55D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AFB8-48FA-8F12-1326B14E55D8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AFB8-48FA-8F12-1326B14E55D8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6-AFB8-48FA-8F12-1326B14E55D8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AFB8-48FA-8F12-1326B14E55D8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AFB8-48FA-8F12-1326B14E55D8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AFB8-48FA-8F12-1326B14E55D8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FB8-48FA-8F12-1326B14E55D8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AFB8-48FA-8F12-1326B14E55D8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FB8-48FA-8F12-1326B14E55D8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FB8-48FA-8F12-1326B14E55D8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70000"/>
                      <a:lumOff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AFB8-48FA-8F12-1326B14E55D8}"/>
              </c:ext>
            </c:extLst>
          </c:dPt>
          <c:dPt>
            <c:idx val="19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70000"/>
                      <a:lumOff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AFB8-48FA-8F12-1326B14E55D8}"/>
              </c:ext>
            </c:extLst>
          </c:dPt>
          <c:dPt>
            <c:idx val="20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70000"/>
                      <a:lumOff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7661-47F4-998D-C5BA8ED28B52}"/>
              </c:ext>
            </c:extLst>
          </c:dPt>
          <c:dPt>
            <c:idx val="21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032F-4A2B-855D-08419702E238}"/>
              </c:ext>
            </c:extLst>
          </c:dPt>
          <c:dPt>
            <c:idx val="22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C-032F-4A2B-855D-08419702E238}"/>
              </c:ext>
            </c:extLst>
          </c:dPt>
          <c:dPt>
            <c:idx val="23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032F-4A2B-855D-08419702E238}"/>
              </c:ext>
            </c:extLst>
          </c:dPt>
          <c:dLbls>
            <c:dLbl>
              <c:idx val="0"/>
              <c:layout>
                <c:manualLayout>
                  <c:x val="2.5642863445120886E-2"/>
                  <c:y val="7.324329980624412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B8-48FA-8F12-1326B14E55D8}"/>
                </c:ext>
              </c:extLst>
            </c:dLbl>
            <c:dLbl>
              <c:idx val="1"/>
              <c:layout>
                <c:manualLayout>
                  <c:x val="7.9989474425810586E-2"/>
                  <c:y val="-1.123281942289382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B8-48FA-8F12-1326B14E55D8}"/>
                </c:ext>
              </c:extLst>
            </c:dLbl>
            <c:dLbl>
              <c:idx val="2"/>
              <c:layout>
                <c:manualLayout>
                  <c:x val="3.7983965834555031E-2"/>
                  <c:y val="6.84867926915624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97859281340641"/>
                      <c:h val="0.112633674886986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FB8-48FA-8F12-1326B14E55D8}"/>
                </c:ext>
              </c:extLst>
            </c:dLbl>
            <c:dLbl>
              <c:idx val="3"/>
              <c:layout>
                <c:manualLayout>
                  <c:x val="4.2006730944676954E-2"/>
                  <c:y val="3.66689542568498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B8-48FA-8F12-1326B14E55D8}"/>
                </c:ext>
              </c:extLst>
            </c:dLbl>
            <c:dLbl>
              <c:idx val="4"/>
              <c:layout>
                <c:manualLayout>
                  <c:x val="3.9557134688011968E-2"/>
                  <c:y val="-3.54339825749890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B8-48FA-8F12-1326B14E55D8}"/>
                </c:ext>
              </c:extLst>
            </c:dLbl>
            <c:dLbl>
              <c:idx val="5"/>
              <c:layout>
                <c:manualLayout>
                  <c:x val="1.2354992769223793E-2"/>
                  <c:y val="1.75604089283792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B8-48FA-8F12-1326B14E55D8}"/>
                </c:ext>
              </c:extLst>
            </c:dLbl>
            <c:dLbl>
              <c:idx val="6"/>
              <c:layout>
                <c:manualLayout>
                  <c:x val="6.7951737930982371E-3"/>
                  <c:y val="4.12996053781150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FB8-48FA-8F12-1326B14E55D8}"/>
                </c:ext>
              </c:extLst>
            </c:dLbl>
            <c:dLbl>
              <c:idx val="7"/>
              <c:layout>
                <c:manualLayout>
                  <c:x val="8.7882766083559632E-2"/>
                  <c:y val="1.6171802712885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FB8-48FA-8F12-1326B14E55D8}"/>
                </c:ext>
              </c:extLst>
            </c:dLbl>
            <c:dLbl>
              <c:idx val="8"/>
              <c:layout>
                <c:manualLayout>
                  <c:x val="5.0116045788914675E-2"/>
                  <c:y val="-2.47854418104239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FB8-48FA-8F12-1326B14E55D8}"/>
                </c:ext>
              </c:extLst>
            </c:dLbl>
            <c:dLbl>
              <c:idx val="9"/>
              <c:layout>
                <c:manualLayout>
                  <c:x val="1.0512350547847691E-2"/>
                  <c:y val="3.8878397769986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FB8-48FA-8F12-1326B14E55D8}"/>
                </c:ext>
              </c:extLst>
            </c:dLbl>
            <c:dLbl>
              <c:idx val="10"/>
              <c:layout>
                <c:manualLayout>
                  <c:x val="-5.9128679811633118E-2"/>
                  <c:y val="5.491365849878718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FB8-48FA-8F12-1326B14E55D8}"/>
                </c:ext>
              </c:extLst>
            </c:dLbl>
            <c:dLbl>
              <c:idx val="11"/>
              <c:layout>
                <c:manualLayout>
                  <c:x val="-1.4534337796701342E-2"/>
                  <c:y val="-1.26026864090389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FB8-48FA-8F12-1326B14E55D8}"/>
                </c:ext>
              </c:extLst>
            </c:dLbl>
            <c:dLbl>
              <c:idx val="12"/>
              <c:layout>
                <c:manualLayout>
                  <c:x val="-2.6590298469813537E-2"/>
                  <c:y val="9.077961113080741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FB8-48FA-8F12-1326B14E55D8}"/>
                </c:ext>
              </c:extLst>
            </c:dLbl>
            <c:dLbl>
              <c:idx val="13"/>
              <c:layout>
                <c:manualLayout>
                  <c:x val="-2.6337826926756805E-2"/>
                  <c:y val="4.801878373790896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FB8-48FA-8F12-1326B14E55D8}"/>
                </c:ext>
              </c:extLst>
            </c:dLbl>
            <c:dLbl>
              <c:idx val="14"/>
              <c:layout>
                <c:manualLayout>
                  <c:x val="-3.4878854774856943E-2"/>
                  <c:y val="4.44720611121493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B8-48FA-8F12-1326B14E55D8}"/>
                </c:ext>
              </c:extLst>
            </c:dLbl>
            <c:dLbl>
              <c:idx val="15"/>
              <c:layout>
                <c:manualLayout>
                  <c:x val="2.9907654532697623E-3"/>
                  <c:y val="8.88754939129477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46457097506244"/>
                      <c:h val="0.107627733780898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AFB8-48FA-8F12-1326B14E55D8}"/>
                </c:ext>
              </c:extLst>
            </c:dLbl>
            <c:dLbl>
              <c:idx val="16"/>
              <c:layout>
                <c:manualLayout>
                  <c:x val="-7.6218514120515599E-2"/>
                  <c:y val="8.625410641594731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B8-48FA-8F12-1326B14E55D8}"/>
                </c:ext>
              </c:extLst>
            </c:dLbl>
            <c:dLbl>
              <c:idx val="17"/>
              <c:layout>
                <c:manualLayout>
                  <c:x val="-9.268505930747678E-2"/>
                  <c:y val="3.642163292718864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FB8-48FA-8F12-1326B14E55D8}"/>
                </c:ext>
              </c:extLst>
            </c:dLbl>
            <c:dLbl>
              <c:idx val="18"/>
              <c:layout>
                <c:manualLayout>
                  <c:x val="-0.11714301779502111"/>
                  <c:y val="1.099113428339338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FB8-48FA-8F12-1326B14E55D8}"/>
                </c:ext>
              </c:extLst>
            </c:dLbl>
            <c:dLbl>
              <c:idx val="19"/>
              <c:layout>
                <c:manualLayout>
                  <c:x val="-0.1236237133896816"/>
                  <c:y val="-9.000475023419251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FB8-48FA-8F12-1326B14E55D8}"/>
                </c:ext>
              </c:extLst>
            </c:dLbl>
            <c:dLbl>
              <c:idx val="20"/>
              <c:layout>
                <c:manualLayout>
                  <c:x val="-0.14699777776147974"/>
                  <c:y val="-2.24345019596450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02795344478085"/>
                      <c:h val="0.10822289914105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9-7661-47F4-998D-C5BA8ED28B52}"/>
                </c:ext>
              </c:extLst>
            </c:dLbl>
            <c:dLbl>
              <c:idx val="21"/>
              <c:layout>
                <c:manualLayout>
                  <c:x val="-0.15418843844794899"/>
                  <c:y val="-9.898319273430787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32F-4A2B-855D-08419702E238}"/>
                </c:ext>
              </c:extLst>
            </c:dLbl>
            <c:dLbl>
              <c:idx val="22"/>
              <c:layout>
                <c:manualLayout>
                  <c:x val="3.2014325093115553E-2"/>
                  <c:y val="-8.66459055255561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1587739306241"/>
                      <c:h val="0.10822289914105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C-032F-4A2B-855D-08419702E238}"/>
                </c:ext>
              </c:extLst>
            </c:dLbl>
            <c:dLbl>
              <c:idx val="23"/>
              <c:layout>
                <c:manualLayout>
                  <c:x val="0.27556252148841753"/>
                  <c:y val="-7.55211101070237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8620811967144"/>
                      <c:h val="0.134732026005113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B-032F-4A2B-855D-08419702E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เงินฝากชุมนุมสหกรณ์</c:v>
                </c:pt>
                <c:pt idx="1">
                  <c:v>สอ.กระทรวงมหาดไทย</c:v>
                </c:pt>
                <c:pt idx="2">
                  <c:v>สอ.ตำรวจสุราษฎร์ธานี</c:v>
                </c:pt>
                <c:pt idx="3">
                  <c:v>สอ.สธ.ขอนแก่น</c:v>
                </c:pt>
                <c:pt idx="4">
                  <c:v>สอ.สธ.หนองคาย</c:v>
                </c:pt>
                <c:pt idx="5">
                  <c:v>สอ.สธ.มหาสารคาม</c:v>
                </c:pt>
                <c:pt idx="6">
                  <c:v>สอ.สื่อสารทหาร</c:v>
                </c:pt>
                <c:pt idx="7">
                  <c:v>สอ.สหภาพการไฟฟ้า</c:v>
                </c:pt>
                <c:pt idx="8">
                  <c:v>สอ.องค์กรอิสระ</c:v>
                </c:pt>
                <c:pt idx="9">
                  <c:v>สอ.สธ.ชุมพร</c:v>
                </c:pt>
                <c:pt idx="10">
                  <c:v>สอ.สธ.กาฬสินธุ์</c:v>
                </c:pt>
                <c:pt idx="11">
                  <c:v>สอ.รพ.สรรพสิทธิ์อุบลราชธานี</c:v>
                </c:pt>
                <c:pt idx="12">
                  <c:v>สอ.สธ.สุราษฎร์ธานี</c:v>
                </c:pt>
                <c:pt idx="13">
                  <c:v>สอ.สธ.อุบลราชธานี</c:v>
                </c:pt>
                <c:pt idx="14">
                  <c:v>สอ.ออมทรัพย์ ร.25 พัน.3</c:v>
                </c:pt>
                <c:pt idx="15">
                  <c:v>พันธบัตรรัฐบาลไทย</c:v>
                </c:pt>
                <c:pt idx="16">
                  <c:v>หุ้นกู้-บจ.บ้านปู</c:v>
                </c:pt>
                <c:pt idx="17">
                  <c:v>หุ้นกู้-บจ.พีซีบีจี</c:v>
                </c:pt>
                <c:pt idx="18">
                  <c:v>หุ้นกู้-บจกัลฟ์</c:v>
                </c:pt>
                <c:pt idx="19">
                  <c:v>หุ้นกู้-น้ำตาลมิตรผล</c:v>
                </c:pt>
                <c:pt idx="20">
                  <c:v>หุ้นกู้-มวลชนกรุงเทพฯ</c:v>
                </c:pt>
                <c:pt idx="21">
                  <c:v>หุ้นกู้-บริษัทบางจาก</c:v>
                </c:pt>
                <c:pt idx="22">
                  <c:v>หุ้นกู้-บจ.ศรีตรังแอโทร</c:v>
                </c:pt>
                <c:pt idx="23">
                  <c:v>หุ้นกู้-บมจบริหารสินทรัพย์กทม</c:v>
                </c:pt>
              </c:strCache>
            </c:strRef>
          </c:cat>
          <c:val>
            <c:numRef>
              <c:f>Sheet1!$B$2:$B$25</c:f>
              <c:numCache>
                <c:formatCode>_(* #,##0.00_);_(* \(#,##0.00\);_(* "-"??_);_(@_)</c:formatCode>
                <c:ptCount val="24"/>
                <c:pt idx="0">
                  <c:v>100</c:v>
                </c:pt>
                <c:pt idx="1">
                  <c:v>109.02</c:v>
                </c:pt>
                <c:pt idx="2">
                  <c:v>54.41</c:v>
                </c:pt>
                <c:pt idx="3">
                  <c:v>65.17</c:v>
                </c:pt>
                <c:pt idx="4">
                  <c:v>20</c:v>
                </c:pt>
                <c:pt idx="5">
                  <c:v>50</c:v>
                </c:pt>
                <c:pt idx="6" formatCode="General">
                  <c:v>50</c:v>
                </c:pt>
                <c:pt idx="7" formatCode="General">
                  <c:v>100</c:v>
                </c:pt>
                <c:pt idx="8" formatCode="General">
                  <c:v>20</c:v>
                </c:pt>
                <c:pt idx="9" formatCode="General">
                  <c:v>31.29</c:v>
                </c:pt>
                <c:pt idx="10" formatCode="General">
                  <c:v>80</c:v>
                </c:pt>
                <c:pt idx="11" formatCode="General">
                  <c:v>79</c:v>
                </c:pt>
                <c:pt idx="12" formatCode="General">
                  <c:v>80</c:v>
                </c:pt>
                <c:pt idx="13" formatCode="General">
                  <c:v>80</c:v>
                </c:pt>
                <c:pt idx="14" formatCode="General">
                  <c:v>30.31</c:v>
                </c:pt>
                <c:pt idx="15" formatCode="General">
                  <c:v>100</c:v>
                </c:pt>
                <c:pt idx="16" formatCode="General">
                  <c:v>15</c:v>
                </c:pt>
                <c:pt idx="17" formatCode="General">
                  <c:v>30</c:v>
                </c:pt>
                <c:pt idx="18" formatCode="General">
                  <c:v>40</c:v>
                </c:pt>
                <c:pt idx="19" formatCode="General">
                  <c:v>40</c:v>
                </c:pt>
                <c:pt idx="20" formatCode="General">
                  <c:v>30</c:v>
                </c:pt>
                <c:pt idx="21" formatCode="General">
                  <c:v>20</c:v>
                </c:pt>
                <c:pt idx="22" formatCode="General">
                  <c:v>25</c:v>
                </c:pt>
                <c:pt idx="23" formatCode="General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FB8-48FA-8F12-1326B14E55D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สินทรัพย์</a:t>
            </a:r>
          </a:p>
        </c:rich>
      </c:tx>
      <c:layout>
        <c:manualLayout>
          <c:xMode val="edge"/>
          <c:yMode val="edge"/>
          <c:x val="0.43753120410611301"/>
          <c:y val="2.0858453222513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215317696709191"/>
          <c:y val="0.35892447339444461"/>
          <c:w val="0.53824078042315726"/>
          <c:h val="0.471942799504746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ต้นทุนเงินทุน ณ 30 ก.ย.64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8584-4D42-97CE-9A520B14B288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584-4D42-97CE-9A520B14B288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8584-4D42-97CE-9A520B14B288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8584-4D42-97CE-9A520B14B28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8584-4D42-97CE-9A520B14B288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8584-4D42-97CE-9A520B14B288}"/>
              </c:ext>
            </c:extLst>
          </c:dPt>
          <c:dLbls>
            <c:dLbl>
              <c:idx val="0"/>
              <c:layout>
                <c:manualLayout>
                  <c:x val="0.22477244194035867"/>
                  <c:y val="-1.15601348737148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84-4D42-97CE-9A520B14B288}"/>
                </c:ext>
              </c:extLst>
            </c:dLbl>
            <c:dLbl>
              <c:idx val="1"/>
              <c:layout>
                <c:manualLayout>
                  <c:x val="7.9989434349022767E-2"/>
                  <c:y val="1.1293831787015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84-4D42-97CE-9A520B14B288}"/>
                </c:ext>
              </c:extLst>
            </c:dLbl>
            <c:dLbl>
              <c:idx val="2"/>
              <c:layout>
                <c:manualLayout>
                  <c:x val="-0.14417892951033096"/>
                  <c:y val="7.466458129060095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84-4D42-97CE-9A520B14B288}"/>
                </c:ext>
              </c:extLst>
            </c:dLbl>
            <c:dLbl>
              <c:idx val="3"/>
              <c:layout>
                <c:manualLayout>
                  <c:x val="-8.0429962905912769E-2"/>
                  <c:y val="-4.65622148533303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84-4D42-97CE-9A520B14B288}"/>
                </c:ext>
              </c:extLst>
            </c:dLbl>
            <c:dLbl>
              <c:idx val="4"/>
              <c:layout>
                <c:manualLayout>
                  <c:x val="-1.508084886071929E-2"/>
                  <c:y val="-8.81162892788254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84-4D42-97CE-9A520B14B288}"/>
                </c:ext>
              </c:extLst>
            </c:dLbl>
            <c:dLbl>
              <c:idx val="5"/>
              <c:layout>
                <c:manualLayout>
                  <c:x val="-1.0225186591541747E-2"/>
                  <c:y val="-7.50219201461452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84-4D42-97CE-9A520B14B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เงินฝากธนาคาร</c:v>
                </c:pt>
                <c:pt idx="1">
                  <c:v>เงินให้กู้แก่สมาชิก</c:v>
                </c:pt>
                <c:pt idx="2">
                  <c:v>เงินลงทุน</c:v>
                </c:pt>
                <c:pt idx="3">
                  <c:v>เงินให้กู้แก่สหกรณ์อื่น</c:v>
                </c:pt>
                <c:pt idx="4">
                  <c:v>เงินฝากสหกรณ์อื่น</c:v>
                </c:pt>
                <c:pt idx="5">
                  <c:v>สินทรัพย์อื่น</c:v>
                </c:pt>
              </c:strCache>
            </c:strRef>
          </c:cat>
          <c:val>
            <c:numRef>
              <c:f>Sheet1!$B$2:$B$7</c:f>
              <c:numCache>
                <c:formatCode>_(* #,##0.00_);_(* \(#,##0.00\);_(* "-"??_);_(@_)</c:formatCode>
                <c:ptCount val="6"/>
                <c:pt idx="0">
                  <c:v>246.21</c:v>
                </c:pt>
                <c:pt idx="1">
                  <c:v>6140.04</c:v>
                </c:pt>
                <c:pt idx="2">
                  <c:v>327.33</c:v>
                </c:pt>
                <c:pt idx="3">
                  <c:v>34.36</c:v>
                </c:pt>
                <c:pt idx="4">
                  <c:v>949.22</c:v>
                </c:pt>
                <c:pt idx="5">
                  <c:v>14.33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4-4D42-97CE-9A520B14B2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solidFill>
        <a:schemeClr val="tx1"/>
      </a:solidFill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หนี้สินและทุน</a:t>
            </a:r>
          </a:p>
        </c:rich>
      </c:tx>
      <c:layout>
        <c:manualLayout>
          <c:xMode val="edge"/>
          <c:yMode val="edge"/>
          <c:x val="0.41659862361644578"/>
          <c:y val="2.0858453222513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977871045948447"/>
          <c:y val="0.33210646210835554"/>
          <c:w val="0.53824078042315726"/>
          <c:h val="0.471942799504746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ต้นทุนเงินทุน ณ 30 ก.ย.64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7C-4F81-BD40-F289D18574D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7C-4F81-BD40-F289D18574D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7C-4F81-BD40-F289D18574D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7C-4F81-BD40-F289D18574D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7C-4F81-BD40-F289D18574DD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67C-4F81-BD40-F289D18574D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67C-4F81-BD40-F289D18574D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67C-4F81-BD40-F289D18574DD}"/>
              </c:ext>
            </c:extLst>
          </c:dPt>
          <c:dLbls>
            <c:dLbl>
              <c:idx val="0"/>
              <c:layout>
                <c:manualLayout>
                  <c:x val="0"/>
                  <c:y val="-0.139464451588093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7C-4F81-BD40-F289D18574DD}"/>
                </c:ext>
              </c:extLst>
            </c:dLbl>
            <c:dLbl>
              <c:idx val="1"/>
              <c:layout>
                <c:manualLayout>
                  <c:x val="0.3936314342888787"/>
                  <c:y val="-1.64462686010359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13799710921818"/>
                      <c:h val="0.111324544627587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7C-4F81-BD40-F289D18574DD}"/>
                </c:ext>
              </c:extLst>
            </c:dLbl>
            <c:dLbl>
              <c:idx val="2"/>
              <c:layout>
                <c:manualLayout>
                  <c:x val="0.22635781716605252"/>
                  <c:y val="0.131785302932079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7C-4F81-BD40-F289D18574DD}"/>
                </c:ext>
              </c:extLst>
            </c:dLbl>
            <c:dLbl>
              <c:idx val="3"/>
              <c:layout>
                <c:manualLayout>
                  <c:x val="3.5020173745869715E-2"/>
                  <c:y val="9.89699584309093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7C-4F81-BD40-F289D18574DD}"/>
                </c:ext>
              </c:extLst>
            </c:dLbl>
            <c:dLbl>
              <c:idx val="4"/>
              <c:layout>
                <c:manualLayout>
                  <c:x val="-0.12116135637775438"/>
                  <c:y val="4.39228814416311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7C-4F81-BD40-F289D18574DD}"/>
                </c:ext>
              </c:extLst>
            </c:dLbl>
            <c:dLbl>
              <c:idx val="5"/>
              <c:layout>
                <c:manualLayout>
                  <c:x val="-8.8566815520181572E-2"/>
                  <c:y val="-0.162012345670322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11328829331853"/>
                      <c:h val="0.20721383387051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67C-4F81-BD40-F289D18574DD}"/>
                </c:ext>
              </c:extLst>
            </c:dLbl>
            <c:dLbl>
              <c:idx val="6"/>
              <c:layout>
                <c:manualLayout>
                  <c:x val="2.443042998928481E-3"/>
                  <c:y val="-0.135163246138429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7659732928903"/>
                      <c:h val="0.14165869517118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667C-4F81-BD40-F289D18574DD}"/>
                </c:ext>
              </c:extLst>
            </c:dLbl>
            <c:dLbl>
              <c:idx val="7"/>
              <c:layout>
                <c:manualLayout>
                  <c:x val="3.2909153866864709E-2"/>
                  <c:y val="-5.77270010917253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66610151219999"/>
                      <c:h val="0.141122334945464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67C-4F81-BD40-F289D1857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bg1">
                      <a:lumMod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ทุนเรือนหุ้น</c:v>
                </c:pt>
                <c:pt idx="1">
                  <c:v>ทุนสำรอง</c:v>
                </c:pt>
                <c:pt idx="2">
                  <c:v>ทุนสะสม</c:v>
                </c:pt>
                <c:pt idx="3">
                  <c:v>กำไรสุทธิสะสม</c:v>
                </c:pt>
                <c:pt idx="4">
                  <c:v>ตั๋วสัญญาใช้เงิน</c:v>
                </c:pt>
                <c:pt idx="5">
                  <c:v>ตั๋วสัญญาใช้เงิน ธ.ทหารไทย</c:v>
                </c:pt>
                <c:pt idx="6">
                  <c:v>เงินรับฝากจากสมาชิก</c:v>
                </c:pt>
                <c:pt idx="7">
                  <c:v>หนี้สินอื่น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3764.28</c:v>
                </c:pt>
                <c:pt idx="1">
                  <c:v>531.87</c:v>
                </c:pt>
                <c:pt idx="2">
                  <c:v>62.75</c:v>
                </c:pt>
                <c:pt idx="3">
                  <c:v>319.77</c:v>
                </c:pt>
                <c:pt idx="4">
                  <c:v>139.44</c:v>
                </c:pt>
                <c:pt idx="5">
                  <c:v>0</c:v>
                </c:pt>
                <c:pt idx="6">
                  <c:v>2871.76</c:v>
                </c:pt>
                <c:pt idx="7">
                  <c:v>20.05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67C-4F81-BD40-F289D18574D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 cap="sq" cmpd="tri">
      <a:solidFill>
        <a:schemeClr val="tx1"/>
      </a:solidFill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058755667749302"/>
          <c:y val="0.12243869648577235"/>
          <c:w val="0.75959637157061133"/>
          <c:h val="0.7551226070284552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การขาย 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0132-40EC-8B49-268D41545F8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0132-40EC-8B49-268D41545F88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132-40EC-8B49-268D41545F8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132-40EC-8B49-268D41545F88}"/>
              </c:ext>
            </c:extLst>
          </c:dPt>
          <c:dPt>
            <c:idx val="4"/>
            <c:bubble3D val="0"/>
            <c:spPr>
              <a:solidFill>
                <a:srgbClr val="E4D2F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0132-40EC-8B49-268D41545F88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132-40EC-8B49-268D41545F88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132-40EC-8B49-268D41545F8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132-40EC-8B49-268D41545F88}"/>
              </c:ext>
            </c:extLst>
          </c:dPt>
          <c:dLbls>
            <c:dLbl>
              <c:idx val="0"/>
              <c:layout>
                <c:manualLayout>
                  <c:x val="-9.3933422441529343E-2"/>
                  <c:y val="5.13763105003413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42504081190601"/>
                      <c:h val="0.18585310260091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132-40EC-8B49-268D41545F88}"/>
                </c:ext>
              </c:extLst>
            </c:dLbl>
            <c:dLbl>
              <c:idx val="1"/>
              <c:layout>
                <c:manualLayout>
                  <c:x val="1.3124256359134322E-4"/>
                  <c:y val="0.11559619295563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379192526610284"/>
                      <c:h val="0.127484160725791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132-40EC-8B49-268D41545F88}"/>
                </c:ext>
              </c:extLst>
            </c:dLbl>
            <c:dLbl>
              <c:idx val="2"/>
              <c:layout>
                <c:manualLayout>
                  <c:x val="7.6575915683184869E-3"/>
                  <c:y val="-0.111314964846935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94387240269855"/>
                      <c:h val="0.244949759986479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132-40EC-8B49-268D41545F88}"/>
                </c:ext>
              </c:extLst>
            </c:dLbl>
            <c:dLbl>
              <c:idx val="3"/>
              <c:layout>
                <c:manualLayout>
                  <c:x val="2.4154308627821839E-2"/>
                  <c:y val="-0.159836711247294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/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0099533502745"/>
                      <c:h val="0.166158936393663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132-40EC-8B49-268D41545F88}"/>
                </c:ext>
              </c:extLst>
            </c:dLbl>
            <c:dLbl>
              <c:idx val="4"/>
              <c:layout>
                <c:manualLayout>
                  <c:x val="3.0582566844354748E-2"/>
                  <c:y val="-9.9897944529559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E4D2F2"/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32-40EC-8B49-268D41545F88}"/>
                </c:ext>
              </c:extLst>
            </c:dLbl>
            <c:dLbl>
              <c:idx val="5"/>
              <c:layout>
                <c:manualLayout>
                  <c:x val="0.15621561365785622"/>
                  <c:y val="-9.26846162334497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SB - Modern" panose="02000000000000000000" pitchFamily="2" charset="0"/>
                        <a:ea typeface="+mn-ea"/>
                        <a:cs typeface="SB - Modern" panose="02000000000000000000" pitchFamily="2" charset="0"/>
                      </a:defRPr>
                    </a:pPr>
                    <a:r>
                      <a:rPr lang="th-TH" baseline="0" dirty="0"/>
                      <a:t>หุ้นกู้
</a:t>
                    </a:r>
                    <a:fld id="{85C3A8D5-EE14-4E2A-8D88-F5EDBE01659B}" type="VALUE">
                      <a:rPr lang="en-US" baseline="0"/>
                      <a:pPr>
                        <a:defRPr sz="18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SB - Modern" panose="02000000000000000000" pitchFamily="2" charset="0"/>
                          <a:cs typeface="SB - Modern" panose="02000000000000000000" pitchFamily="2" charset="0"/>
                        </a:defRPr>
                      </a:pPr>
                      <a:t>[VALUE]</a:t>
                    </a:fld>
                    <a:endParaRPr lang="th-TH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32-40EC-8B49-268D41545F88}"/>
                </c:ext>
              </c:extLst>
            </c:dLbl>
            <c:dLbl>
              <c:idx val="6"/>
              <c:layout>
                <c:manualLayout>
                  <c:x val="0.28783018020635764"/>
                  <c:y val="-8.84810365833239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32-40EC-8B49-268D41545F88}"/>
                </c:ext>
              </c:extLst>
            </c:dLbl>
            <c:dLbl>
              <c:idx val="7"/>
              <c:layout>
                <c:manualLayout>
                  <c:x val="0.334564223939815"/>
                  <c:y val="7.7064128637088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/>
                      </a:solidFill>
                      <a:latin typeface="SB - Modern" panose="02000000000000000000" pitchFamily="2" charset="0"/>
                      <a:ea typeface="+mn-ea"/>
                      <a:cs typeface="SB - Modern" panose="02000000000000000000" pitchFamily="2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82687827221673"/>
                      <c:h val="0.20611811420548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32-40EC-8B49-268D41545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SB - Modern" panose="02000000000000000000" pitchFamily="2" charset="0"/>
                    <a:ea typeface="+mn-ea"/>
                    <a:cs typeface="SB - Modern" panose="02000000000000000000" pitchFamily="2" charset="0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เงินให้กู้แก่สมาชิก</c:v>
                </c:pt>
                <c:pt idx="1">
                  <c:v>เงินให้กู้ สอ.อื่น</c:v>
                </c:pt>
                <c:pt idx="2">
                  <c:v>เงินฝาก+หุ้นชุมนุม</c:v>
                </c:pt>
                <c:pt idx="3">
                  <c:v>เงินฝาก สอ.อื่น</c:v>
                </c:pt>
                <c:pt idx="4">
                  <c:v>พันธบัตรรัฐบาล</c:v>
                </c:pt>
                <c:pt idx="5">
                  <c:v>หุ้นกู้</c:v>
                </c:pt>
                <c:pt idx="6">
                  <c:v>เงินฝากธนาคาร</c:v>
                </c:pt>
                <c:pt idx="7">
                  <c:v>กองทุนส่วนบุคคล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0.8</c:v>
                </c:pt>
                <c:pt idx="1">
                  <c:v>0.01</c:v>
                </c:pt>
                <c:pt idx="2">
                  <c:v>1.12E-2</c:v>
                </c:pt>
                <c:pt idx="3">
                  <c:v>0.11</c:v>
                </c:pt>
                <c:pt idx="4">
                  <c:v>0.01</c:v>
                </c:pt>
                <c:pt idx="5">
                  <c:v>2.8799999999999999E-2</c:v>
                </c:pt>
                <c:pt idx="6">
                  <c:v>0.03</c:v>
                </c:pt>
                <c:pt idx="7" formatCode="_(* #,##0.00_);_(* \(#,##0.0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32-40EC-8B49-268D41545F8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th-TH" sz="213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สินทรัพย์</a:t>
            </a:r>
          </a:p>
        </c:rich>
      </c:tx>
      <c:layout>
        <c:manualLayout>
          <c:xMode val="edge"/>
          <c:yMode val="edge"/>
          <c:x val="0.43753120410611301"/>
          <c:y val="2.085845322251370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28215317696709202"/>
          <c:y val="0.358924473394445"/>
          <c:w val="0.53824078042315704"/>
          <c:h val="0.47194279950474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ต้นทุนเงินทุน ณ 30 ก.ย.64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EEC-4EF6-8CAE-54823CC7CDFD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0EEC-4EF6-8CAE-54823CC7CDFD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0EEC-4EF6-8CAE-54823CC7CDFD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0EEC-4EF6-8CAE-54823CC7CDF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0EEC-4EF6-8CAE-54823CC7CDFD}"/>
              </c:ext>
            </c:extLst>
          </c:dPt>
          <c:dLbls>
            <c:dLbl>
              <c:idx val="0"/>
              <c:layout>
                <c:manualLayout>
                  <c:x val="0.224772441940359"/>
                  <c:y val="-1.156013487371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EC-4EF6-8CAE-54823CC7CDFD}"/>
                </c:ext>
              </c:extLst>
            </c:dLbl>
            <c:dLbl>
              <c:idx val="1"/>
              <c:layout>
                <c:manualLayout>
                  <c:x val="7.9989434349022795E-2"/>
                  <c:y val="1.12938317870155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EC-4EF6-8CAE-54823CC7CDFD}"/>
                </c:ext>
              </c:extLst>
            </c:dLbl>
            <c:dLbl>
              <c:idx val="2"/>
              <c:layout>
                <c:manualLayout>
                  <c:x val="-0.14417892951033101"/>
                  <c:y val="7.46645812906009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EC-4EF6-8CAE-54823CC7CDFD}"/>
                </c:ext>
              </c:extLst>
            </c:dLbl>
            <c:dLbl>
              <c:idx val="3"/>
              <c:layout>
                <c:manualLayout>
                  <c:x val="-8.0429962905912797E-2"/>
                  <c:y val="-4.656221485333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EC-4EF6-8CAE-54823CC7CDFD}"/>
                </c:ext>
              </c:extLst>
            </c:dLbl>
            <c:dLbl>
              <c:idx val="4"/>
              <c:layout>
                <c:manualLayout>
                  <c:x val="7.5819273203500806E-2"/>
                  <c:y val="-0.116275201129219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EC-4EF6-8CAE-54823CC7CD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th-TH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เงินฝากธนาคาร</c:v>
                </c:pt>
                <c:pt idx="1">
                  <c:v>เงินให้กู้แก่สมาชิก</c:v>
                </c:pt>
                <c:pt idx="2">
                  <c:v>เงินลงทุน</c:v>
                </c:pt>
                <c:pt idx="3">
                  <c:v>เงินให้กู้แก่สอ.อื่นกู้</c:v>
                </c:pt>
                <c:pt idx="4">
                  <c:v>เงินฝากสอ.อื่น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142.38999999999999</c:v>
                </c:pt>
                <c:pt idx="1">
                  <c:v>6246.35</c:v>
                </c:pt>
                <c:pt idx="2">
                  <c:v>597.79999999999995</c:v>
                </c:pt>
                <c:pt idx="3">
                  <c:v>31.18</c:v>
                </c:pt>
                <c:pt idx="4">
                  <c:v>851.61099999999999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EEC-4EF6-8CAE-54823CC7CDF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chemeClr val="tx1"/>
      </a:solidFill>
    </a:ln>
    <a:effectLst/>
  </c:spPr>
  <c:txPr>
    <a:bodyPr/>
    <a:lstStyle/>
    <a:p>
      <a:pPr>
        <a:defRPr lang="th-TH"/>
      </a:pPr>
      <a:endParaRPr lang="th-TH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th-TH" sz="213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th-TH" dirty="0"/>
              <a:t>หนี้สินและทุน</a:t>
            </a:r>
          </a:p>
        </c:rich>
      </c:tx>
      <c:layout>
        <c:manualLayout>
          <c:xMode val="edge"/>
          <c:yMode val="edge"/>
          <c:x val="0.41659862361644601"/>
          <c:y val="2.085845322251370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29778710459484498"/>
          <c:y val="0.33210646210835598"/>
          <c:w val="0.53824078042315704"/>
          <c:h val="0.47194279950474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ต้นทุนเงินทุน ณ 30 ก.ย.64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D67-4D76-91F7-700E8C9A87B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0D67-4D76-91F7-700E8C9A87B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0D67-4D76-91F7-700E8C9A87B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0D67-4D76-91F7-700E8C9A87B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0D67-4D76-91F7-700E8C9A87BF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0D67-4D76-91F7-700E8C9A87BF}"/>
              </c:ext>
            </c:extLst>
          </c:dPt>
          <c:dPt>
            <c:idx val="6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D-0D67-4D76-91F7-700E8C9A87B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0D67-4D76-91F7-700E8C9A87BF}"/>
              </c:ext>
            </c:extLst>
          </c:dPt>
          <c:dLbls>
            <c:dLbl>
              <c:idx val="0"/>
              <c:layout>
                <c:manualLayout>
                  <c:x val="4.8576846557660598E-2"/>
                  <c:y val="-0.187438893999875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67-4D76-91F7-700E8C9A87BF}"/>
                </c:ext>
              </c:extLst>
            </c:dLbl>
            <c:dLbl>
              <c:idx val="1"/>
              <c:layout>
                <c:manualLayout>
                  <c:x val="0.21679719615214199"/>
                  <c:y val="9.1473467883261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th-TH"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13799710921801"/>
                      <c:h val="0.111324544627586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D67-4D76-91F7-700E8C9A87BF}"/>
                </c:ext>
              </c:extLst>
            </c:dLbl>
            <c:dLbl>
              <c:idx val="2"/>
              <c:layout>
                <c:manualLayout>
                  <c:x val="4.3560448519626401E-3"/>
                  <c:y val="0.154431623573664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67-4D76-91F7-700E8C9A87BF}"/>
                </c:ext>
              </c:extLst>
            </c:dLbl>
            <c:dLbl>
              <c:idx val="3"/>
              <c:layout>
                <c:manualLayout>
                  <c:x val="-0.16163230162893599"/>
                  <c:y val="0.165292247818394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67-4D76-91F7-700E8C9A87BF}"/>
                </c:ext>
              </c:extLst>
            </c:dLbl>
            <c:dLbl>
              <c:idx val="4"/>
              <c:layout>
                <c:manualLayout>
                  <c:x val="-0.25014125930671499"/>
                  <c:y val="5.79278428910333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67-4D76-91F7-700E8C9A87BF}"/>
                </c:ext>
              </c:extLst>
            </c:dLbl>
            <c:dLbl>
              <c:idx val="5"/>
              <c:layout>
                <c:manualLayout>
                  <c:x val="-0.18371043222621999"/>
                  <c:y val="-4.34171402051726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15795665796897"/>
                      <c:h val="0.1115927247404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D67-4D76-91F7-700E8C9A87BF}"/>
                </c:ext>
              </c:extLst>
            </c:dLbl>
            <c:dLbl>
              <c:idx val="6"/>
              <c:layout>
                <c:manualLayout>
                  <c:x val="-0.17734712472022901"/>
                  <c:y val="-0.214127390480802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th-TH"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76597329289"/>
                      <c:h val="0.14165869517118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D67-4D76-91F7-700E8C9A87BF}"/>
                </c:ext>
              </c:extLst>
            </c:dLbl>
            <c:dLbl>
              <c:idx val="7"/>
              <c:layout>
                <c:manualLayout>
                  <c:x val="-4.52604842718995E-2"/>
                  <c:y val="-0.289106842910038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66610151219999"/>
                      <c:h val="0.1411223349454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0D67-4D76-91F7-700E8C9A87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th-TH"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bg1">
                      <a:lumMod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ทุนเรือนหุ้น</c:v>
                </c:pt>
                <c:pt idx="1">
                  <c:v>ทุนสำรอง</c:v>
                </c:pt>
                <c:pt idx="2">
                  <c:v>ทุนสะสม</c:v>
                </c:pt>
                <c:pt idx="3">
                  <c:v>ตั๋วสัญญาใช้เงิน</c:v>
                </c:pt>
                <c:pt idx="4">
                  <c:v>ตั๋ว ICBC</c:v>
                </c:pt>
                <c:pt idx="5">
                  <c:v>OD </c:v>
                </c:pt>
                <c:pt idx="6">
                  <c:v>ตั๋วธหารไทยธนชาต</c:v>
                </c:pt>
                <c:pt idx="7">
                  <c:v>เงินรับฝากจากสมาชิก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3850.78</c:v>
                </c:pt>
                <c:pt idx="1">
                  <c:v>577.45000000000005</c:v>
                </c:pt>
                <c:pt idx="2">
                  <c:v>65.44</c:v>
                </c:pt>
                <c:pt idx="3">
                  <c:v>139.80000000000001</c:v>
                </c:pt>
                <c:pt idx="4">
                  <c:v>70</c:v>
                </c:pt>
                <c:pt idx="5">
                  <c:v>25.02</c:v>
                </c:pt>
                <c:pt idx="6">
                  <c:v>35</c:v>
                </c:pt>
                <c:pt idx="7">
                  <c:v>2918.63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D67-4D76-91F7-700E8C9A87B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sq" cmpd="tri">
      <a:solidFill>
        <a:schemeClr val="tx1"/>
      </a:solidFill>
    </a:ln>
    <a:effectLst/>
  </c:spPr>
  <c:txPr>
    <a:bodyPr/>
    <a:lstStyle/>
    <a:p>
      <a:pPr>
        <a:defRPr lang="th-TH"/>
      </a:pPr>
      <a:endParaRPr lang="th-TH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h-TH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th-TH"/>
      </a:pPr>
      <a:endParaRPr lang="th-TH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6250688685029999"/>
          <c:y val="0.11243999988426701"/>
          <c:w val="0.67726491532313404"/>
          <c:h val="0.685908496026031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คอลัมน์2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9EFF-4E40-B777-D7076B1D495C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9EFF-4E40-B777-D7076B1D495C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9EFF-4E40-B777-D7076B1D495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9EFF-4E40-B777-D7076B1D495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9EFF-4E40-B777-D7076B1D495C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9EFF-4E40-B777-D7076B1D495C}"/>
              </c:ext>
            </c:extLst>
          </c:dPt>
          <c:dLbls>
            <c:dLbl>
              <c:idx val="0"/>
              <c:layout>
                <c:manualLayout>
                  <c:x val="6.8121867302645994E-2"/>
                  <c:y val="-6.64108333421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FF-4E40-B777-D7076B1D495C}"/>
                </c:ext>
              </c:extLst>
            </c:dLbl>
            <c:dLbl>
              <c:idx val="1"/>
              <c:layout>
                <c:manualLayout>
                  <c:x val="7.99894744258106E-2"/>
                  <c:y val="-1.123281942289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FF-4E40-B777-D7076B1D495C}"/>
                </c:ext>
              </c:extLst>
            </c:dLbl>
            <c:dLbl>
              <c:idx val="2"/>
              <c:layout>
                <c:manualLayout>
                  <c:x val="-0.106882138682885"/>
                  <c:y val="4.76645704907719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th-TH"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00045604895"/>
                      <c:h val="0.1126849672042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EFF-4E40-B777-D7076B1D495C}"/>
                </c:ext>
              </c:extLst>
            </c:dLbl>
            <c:dLbl>
              <c:idx val="3"/>
              <c:layout>
                <c:manualLayout>
                  <c:x val="-0.12042959277629101"/>
                  <c:y val="3.66689542568498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FF-4E40-B777-D7076B1D495C}"/>
                </c:ext>
              </c:extLst>
            </c:dLbl>
            <c:dLbl>
              <c:idx val="4"/>
              <c:layout>
                <c:manualLayout>
                  <c:x val="-0.10918994194265701"/>
                  <c:y val="-3.76386884550728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FF-4E40-B777-D7076B1D495C}"/>
                </c:ext>
              </c:extLst>
            </c:dLbl>
            <c:dLbl>
              <c:idx val="5"/>
              <c:layout>
                <c:manualLayout>
                  <c:x val="1.23549927692238E-2"/>
                  <c:y val="-8.43459961954882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FF-4E40-B777-D7076B1D4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th-TH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เงินฝากชุมนุมสหกรณ์</c:v>
                </c:pt>
                <c:pt idx="1">
                  <c:v>เงินฝากสหกรณ์อื่น</c:v>
                </c:pt>
                <c:pt idx="2">
                  <c:v>พันธบัตรรัฐบาลไทย</c:v>
                </c:pt>
                <c:pt idx="3">
                  <c:v>หุ้นกู้</c:v>
                </c:pt>
                <c:pt idx="4">
                  <c:v>เงินให้กู้สหกรณ์อื่น</c:v>
                </c:pt>
                <c:pt idx="5">
                  <c:v>กองทุนส่วนบุคคล</c:v>
                </c:pt>
              </c:strCache>
            </c:strRef>
          </c:cat>
          <c:val>
            <c:numRef>
              <c:f>Sheet1!$B$2:$B$7</c:f>
              <c:numCache>
                <c:formatCode>_(* #,##0.00_);_(* \(#,##0.00\);_(* "-"??_);_(@_)</c:formatCode>
                <c:ptCount val="6"/>
                <c:pt idx="0">
                  <c:v>100</c:v>
                </c:pt>
                <c:pt idx="1">
                  <c:v>751</c:v>
                </c:pt>
                <c:pt idx="2" formatCode="General">
                  <c:v>100</c:v>
                </c:pt>
                <c:pt idx="3" formatCode="General">
                  <c:v>412</c:v>
                </c:pt>
                <c:pt idx="4" formatCode="General">
                  <c:v>31</c:v>
                </c:pt>
                <c:pt idx="5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EFF-4E40-B777-D7076B1D49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 lang="th-TH"/>
      </a:pPr>
      <a:endParaRPr lang="th-TH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63185-C8EA-49F7-A19D-045A9C9FC78B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D9F9AC61-B73B-4202-91F0-45461AC3955C}">
      <dgm:prSet phldrT="[ข้อความ]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th-TH" b="1" dirty="0">
              <a:effectLst/>
            </a:rPr>
            <a:t>ดอกเบี้ยเงินให้กู้</a:t>
          </a:r>
          <a:endParaRPr lang="en-US" b="1" dirty="0">
            <a:effectLst/>
          </a:endParaRPr>
        </a:p>
      </dgm:t>
    </dgm:pt>
    <dgm:pt modelId="{AF48BE5B-DD3C-4795-B43A-67110579C4AD}" type="parTrans" cxnId="{0C76B5ED-7E09-43DB-B63A-295FC85BAA6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434E37-BB12-4128-AEF8-A8BD57A3D34A}" type="sibTrans" cxnId="{0C76B5ED-7E09-43DB-B63A-295FC85BAA6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D4693-150C-4EFC-8D61-2A90241CF645}">
      <dgm:prSet phldrT="[ข้อความ]"/>
      <dgm:spPr/>
      <dgm:t>
        <a:bodyPr/>
        <a:lstStyle/>
        <a:p>
          <a:r>
            <a:rPr lang="th-TH" b="1" dirty="0">
              <a:effectLst/>
            </a:rPr>
            <a:t>ดอกเบี้ย ธ.+ สอ.อื่น</a:t>
          </a:r>
          <a:endParaRPr lang="en-US" b="1" dirty="0">
            <a:effectLst/>
          </a:endParaRPr>
        </a:p>
      </dgm:t>
    </dgm:pt>
    <dgm:pt modelId="{E9F93746-26CA-4414-BD64-C4523B83D993}" type="parTrans" cxnId="{1B689AF9-15A4-42F2-9C76-3B97CBD1C169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ADC8C5-3461-4091-B029-3EC2E2D795DE}" type="sibTrans" cxnId="{1B689AF9-15A4-42F2-9C76-3B97CBD1C169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1133A7-6DFF-4EF6-A2EA-A7D123FBC01B}">
      <dgm:prSet phldrT="[ข้อความ]"/>
      <dgm:spPr/>
      <dgm:t>
        <a:bodyPr/>
        <a:lstStyle/>
        <a:p>
          <a:r>
            <a:rPr lang="th-TH" b="1" dirty="0">
              <a:effectLst/>
            </a:rPr>
            <a:t>ค่าเช่าอาคาร + อื่น ๆ </a:t>
          </a:r>
          <a:endParaRPr lang="en-US" b="1" dirty="0">
            <a:effectLst/>
          </a:endParaRPr>
        </a:p>
      </dgm:t>
    </dgm:pt>
    <dgm:pt modelId="{D09E8673-137D-4EF8-98DF-7A5CBA0A0BDE}" type="parTrans" cxnId="{8D269C24-C9E4-46CA-AFAB-A1EB0348C64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181497-5C58-4F80-BAD4-B469EAFF8DE1}" type="sibTrans" cxnId="{8D269C24-C9E4-46CA-AFAB-A1EB0348C643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C7A13-8F4D-429C-8C8A-9974B43CDD4E}">
      <dgm:prSet/>
      <dgm:spPr/>
      <dgm:t>
        <a:bodyPr/>
        <a:lstStyle/>
        <a:p>
          <a:r>
            <a:rPr lang="th-TH" b="1" dirty="0">
              <a:effectLst/>
            </a:rPr>
            <a:t>ผลตอบแทนการลงทุน</a:t>
          </a:r>
        </a:p>
      </dgm:t>
    </dgm:pt>
    <dgm:pt modelId="{863BCEFF-7D31-4627-B152-3CF37C1F13DC}" type="parTrans" cxnId="{D87498F5-0AE0-4493-9D9F-64BFB09B142C}">
      <dgm:prSet/>
      <dgm:spPr/>
      <dgm:t>
        <a:bodyPr/>
        <a:lstStyle/>
        <a:p>
          <a:endParaRPr lang="th-TH"/>
        </a:p>
      </dgm:t>
    </dgm:pt>
    <dgm:pt modelId="{59828DF1-61C8-49CD-A1E5-071F26C6752C}" type="sibTrans" cxnId="{D87498F5-0AE0-4493-9D9F-64BFB09B142C}">
      <dgm:prSet/>
      <dgm:spPr/>
      <dgm:t>
        <a:bodyPr/>
        <a:lstStyle/>
        <a:p>
          <a:endParaRPr lang="th-TH"/>
        </a:p>
      </dgm:t>
    </dgm:pt>
    <dgm:pt modelId="{C61C1892-103D-40F6-BE0B-27BFD2BE298F}" type="pres">
      <dgm:prSet presAssocID="{A8A63185-C8EA-49F7-A19D-045A9C9FC78B}" presName="compositeShape" presStyleCnt="0">
        <dgm:presLayoutVars>
          <dgm:dir/>
          <dgm:resizeHandles/>
        </dgm:presLayoutVars>
      </dgm:prSet>
      <dgm:spPr/>
    </dgm:pt>
    <dgm:pt modelId="{341C1E51-0BD6-4A54-9781-45C9CA01DFE7}" type="pres">
      <dgm:prSet presAssocID="{A8A63185-C8EA-49F7-A19D-045A9C9FC78B}" presName="pyramid" presStyleLbl="node1" presStyleIdx="0" presStyleCnt="1" custScaleX="122671" custScaleY="90562" custLinFactNeighborX="-4703"/>
      <dgm:spPr>
        <a:solidFill>
          <a:schemeClr val="accent6">
            <a:lumMod val="40000"/>
            <a:lumOff val="60000"/>
          </a:schemeClr>
        </a:solidFill>
      </dgm:spPr>
    </dgm:pt>
    <dgm:pt modelId="{755C57F5-34B9-4D91-89EA-7B3306E5D9C4}" type="pres">
      <dgm:prSet presAssocID="{A8A63185-C8EA-49F7-A19D-045A9C9FC78B}" presName="theList" presStyleCnt="0"/>
      <dgm:spPr/>
    </dgm:pt>
    <dgm:pt modelId="{258E5ECA-5DC4-4444-9DD3-E9B81C33ADA2}" type="pres">
      <dgm:prSet presAssocID="{D9F9AC61-B73B-4202-91F0-45461AC3955C}" presName="aNode" presStyleLbl="fgAcc1" presStyleIdx="0" presStyleCnt="4" custLinFactNeighborX="-36036" custLinFactNeighborY="83868">
        <dgm:presLayoutVars>
          <dgm:bulletEnabled val="1"/>
        </dgm:presLayoutVars>
      </dgm:prSet>
      <dgm:spPr/>
    </dgm:pt>
    <dgm:pt modelId="{EE4627EC-2103-45FD-8958-F8143E2E6AB6}" type="pres">
      <dgm:prSet presAssocID="{D9F9AC61-B73B-4202-91F0-45461AC3955C}" presName="aSpace" presStyleCnt="0"/>
      <dgm:spPr/>
    </dgm:pt>
    <dgm:pt modelId="{F2321AC4-B431-442E-A6B7-0590F47A6B2E}" type="pres">
      <dgm:prSet presAssocID="{BF4D4693-150C-4EFC-8D61-2A90241CF645}" presName="aNode" presStyleLbl="fgAcc1" presStyleIdx="1" presStyleCnt="4" custLinFactY="474" custLinFactNeighborX="-35568" custLinFactNeighborY="100000">
        <dgm:presLayoutVars>
          <dgm:bulletEnabled val="1"/>
        </dgm:presLayoutVars>
      </dgm:prSet>
      <dgm:spPr/>
    </dgm:pt>
    <dgm:pt modelId="{3277B063-5964-4F57-81D5-0BFA8353B6EF}" type="pres">
      <dgm:prSet presAssocID="{BF4D4693-150C-4EFC-8D61-2A90241CF645}" presName="aSpace" presStyleCnt="0"/>
      <dgm:spPr/>
    </dgm:pt>
    <dgm:pt modelId="{C9D17525-D31E-4278-8ED4-B8B13DEF7497}" type="pres">
      <dgm:prSet presAssocID="{D0FC7A13-8F4D-429C-8C8A-9974B43CDD4E}" presName="aNode" presStyleLbl="fgAcc1" presStyleIdx="2" presStyleCnt="4" custLinFactY="3897" custLinFactNeighborX="-35100" custLinFactNeighborY="100000">
        <dgm:presLayoutVars>
          <dgm:bulletEnabled val="1"/>
        </dgm:presLayoutVars>
      </dgm:prSet>
      <dgm:spPr/>
    </dgm:pt>
    <dgm:pt modelId="{1095D9D3-9B2E-44BF-B709-197EDF481776}" type="pres">
      <dgm:prSet presAssocID="{D0FC7A13-8F4D-429C-8C8A-9974B43CDD4E}" presName="aSpace" presStyleCnt="0"/>
      <dgm:spPr/>
    </dgm:pt>
    <dgm:pt modelId="{55FD253B-F026-4227-9CFA-23EF599A3910}" type="pres">
      <dgm:prSet presAssocID="{091133A7-6DFF-4EF6-A2EA-A7D123FBC01B}" presName="aNode" presStyleLbl="fgAcc1" presStyleIdx="3" presStyleCnt="4" custLinFactY="6699" custLinFactNeighborX="-35568" custLinFactNeighborY="100000">
        <dgm:presLayoutVars>
          <dgm:bulletEnabled val="1"/>
        </dgm:presLayoutVars>
      </dgm:prSet>
      <dgm:spPr/>
    </dgm:pt>
    <dgm:pt modelId="{4AF0EEF3-E4D4-408F-88EE-D7723E4EB904}" type="pres">
      <dgm:prSet presAssocID="{091133A7-6DFF-4EF6-A2EA-A7D123FBC01B}" presName="aSpace" presStyleCnt="0"/>
      <dgm:spPr/>
    </dgm:pt>
  </dgm:ptLst>
  <dgm:cxnLst>
    <dgm:cxn modelId="{8D269C24-C9E4-46CA-AFAB-A1EB0348C643}" srcId="{A8A63185-C8EA-49F7-A19D-045A9C9FC78B}" destId="{091133A7-6DFF-4EF6-A2EA-A7D123FBC01B}" srcOrd="3" destOrd="0" parTransId="{D09E8673-137D-4EF8-98DF-7A5CBA0A0BDE}" sibTransId="{B1181497-5C58-4F80-BAD4-B469EAFF8DE1}"/>
    <dgm:cxn modelId="{42080F2A-AED2-4EBB-88AE-3BEEDC547BCB}" type="presOf" srcId="{D0FC7A13-8F4D-429C-8C8A-9974B43CDD4E}" destId="{C9D17525-D31E-4278-8ED4-B8B13DEF7497}" srcOrd="0" destOrd="0" presId="urn:microsoft.com/office/officeart/2005/8/layout/pyramid2"/>
    <dgm:cxn modelId="{D1D56E82-63C7-4BFD-9B6F-A47F03363012}" type="presOf" srcId="{BF4D4693-150C-4EFC-8D61-2A90241CF645}" destId="{F2321AC4-B431-442E-A6B7-0590F47A6B2E}" srcOrd="0" destOrd="0" presId="urn:microsoft.com/office/officeart/2005/8/layout/pyramid2"/>
    <dgm:cxn modelId="{EA2A43AF-0276-4405-89E7-6604F99033A9}" type="presOf" srcId="{A8A63185-C8EA-49F7-A19D-045A9C9FC78B}" destId="{C61C1892-103D-40F6-BE0B-27BFD2BE298F}" srcOrd="0" destOrd="0" presId="urn:microsoft.com/office/officeart/2005/8/layout/pyramid2"/>
    <dgm:cxn modelId="{BA111ECD-207A-40C9-B5A1-BCF6AE3983A6}" type="presOf" srcId="{091133A7-6DFF-4EF6-A2EA-A7D123FBC01B}" destId="{55FD253B-F026-4227-9CFA-23EF599A3910}" srcOrd="0" destOrd="0" presId="urn:microsoft.com/office/officeart/2005/8/layout/pyramid2"/>
    <dgm:cxn modelId="{1C4A5CDC-E987-4A3D-8065-8ABB47C890EC}" type="presOf" srcId="{D9F9AC61-B73B-4202-91F0-45461AC3955C}" destId="{258E5ECA-5DC4-4444-9DD3-E9B81C33ADA2}" srcOrd="0" destOrd="0" presId="urn:microsoft.com/office/officeart/2005/8/layout/pyramid2"/>
    <dgm:cxn modelId="{0C76B5ED-7E09-43DB-B63A-295FC85BAA63}" srcId="{A8A63185-C8EA-49F7-A19D-045A9C9FC78B}" destId="{D9F9AC61-B73B-4202-91F0-45461AC3955C}" srcOrd="0" destOrd="0" parTransId="{AF48BE5B-DD3C-4795-B43A-67110579C4AD}" sibTransId="{75434E37-BB12-4128-AEF8-A8BD57A3D34A}"/>
    <dgm:cxn modelId="{D87498F5-0AE0-4493-9D9F-64BFB09B142C}" srcId="{A8A63185-C8EA-49F7-A19D-045A9C9FC78B}" destId="{D0FC7A13-8F4D-429C-8C8A-9974B43CDD4E}" srcOrd="2" destOrd="0" parTransId="{863BCEFF-7D31-4627-B152-3CF37C1F13DC}" sibTransId="{59828DF1-61C8-49CD-A1E5-071F26C6752C}"/>
    <dgm:cxn modelId="{1B689AF9-15A4-42F2-9C76-3B97CBD1C169}" srcId="{A8A63185-C8EA-49F7-A19D-045A9C9FC78B}" destId="{BF4D4693-150C-4EFC-8D61-2A90241CF645}" srcOrd="1" destOrd="0" parTransId="{E9F93746-26CA-4414-BD64-C4523B83D993}" sibTransId="{0DADC8C5-3461-4091-B029-3EC2E2D795DE}"/>
    <dgm:cxn modelId="{1637F570-E0DE-44F0-8F09-A6A9C8DBF839}" type="presParOf" srcId="{C61C1892-103D-40F6-BE0B-27BFD2BE298F}" destId="{341C1E51-0BD6-4A54-9781-45C9CA01DFE7}" srcOrd="0" destOrd="0" presId="urn:microsoft.com/office/officeart/2005/8/layout/pyramid2"/>
    <dgm:cxn modelId="{82D91C33-77B4-46EB-A35E-03C5B7A48872}" type="presParOf" srcId="{C61C1892-103D-40F6-BE0B-27BFD2BE298F}" destId="{755C57F5-34B9-4D91-89EA-7B3306E5D9C4}" srcOrd="1" destOrd="0" presId="urn:microsoft.com/office/officeart/2005/8/layout/pyramid2"/>
    <dgm:cxn modelId="{5DAC589A-0EE8-4CE6-9498-E4C89F896191}" type="presParOf" srcId="{755C57F5-34B9-4D91-89EA-7B3306E5D9C4}" destId="{258E5ECA-5DC4-4444-9DD3-E9B81C33ADA2}" srcOrd="0" destOrd="0" presId="urn:microsoft.com/office/officeart/2005/8/layout/pyramid2"/>
    <dgm:cxn modelId="{FD8EC41E-F036-4F3E-A4A0-5341D03D1DAF}" type="presParOf" srcId="{755C57F5-34B9-4D91-89EA-7B3306E5D9C4}" destId="{EE4627EC-2103-45FD-8958-F8143E2E6AB6}" srcOrd="1" destOrd="0" presId="urn:microsoft.com/office/officeart/2005/8/layout/pyramid2"/>
    <dgm:cxn modelId="{2B4A3F01-FD15-4F9A-ACAF-9FDFCA69695E}" type="presParOf" srcId="{755C57F5-34B9-4D91-89EA-7B3306E5D9C4}" destId="{F2321AC4-B431-442E-A6B7-0590F47A6B2E}" srcOrd="2" destOrd="0" presId="urn:microsoft.com/office/officeart/2005/8/layout/pyramid2"/>
    <dgm:cxn modelId="{24E09E84-37CB-4B32-9813-E124838D320E}" type="presParOf" srcId="{755C57F5-34B9-4D91-89EA-7B3306E5D9C4}" destId="{3277B063-5964-4F57-81D5-0BFA8353B6EF}" srcOrd="3" destOrd="0" presId="urn:microsoft.com/office/officeart/2005/8/layout/pyramid2"/>
    <dgm:cxn modelId="{2304B0AF-63CC-4220-8A7C-4F6D1DC6BD75}" type="presParOf" srcId="{755C57F5-34B9-4D91-89EA-7B3306E5D9C4}" destId="{C9D17525-D31E-4278-8ED4-B8B13DEF7497}" srcOrd="4" destOrd="0" presId="urn:microsoft.com/office/officeart/2005/8/layout/pyramid2"/>
    <dgm:cxn modelId="{861AE816-22B5-4884-B5E0-297F9D85B9E7}" type="presParOf" srcId="{755C57F5-34B9-4D91-89EA-7B3306E5D9C4}" destId="{1095D9D3-9B2E-44BF-B709-197EDF481776}" srcOrd="5" destOrd="0" presId="urn:microsoft.com/office/officeart/2005/8/layout/pyramid2"/>
    <dgm:cxn modelId="{2CD848E6-0DE1-4DAB-8B49-732E72FD4143}" type="presParOf" srcId="{755C57F5-34B9-4D91-89EA-7B3306E5D9C4}" destId="{55FD253B-F026-4227-9CFA-23EF599A3910}" srcOrd="6" destOrd="0" presId="urn:microsoft.com/office/officeart/2005/8/layout/pyramid2"/>
    <dgm:cxn modelId="{FE1B2EE4-A931-4955-8CF6-90C7020C19E8}" type="presParOf" srcId="{755C57F5-34B9-4D91-89EA-7B3306E5D9C4}" destId="{4AF0EEF3-E4D4-408F-88EE-D7723E4EB90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0C2F77-7872-4E2C-B919-9DD3611C8523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</dgm:pt>
    <dgm:pt modelId="{00654F33-1831-4A2E-91D3-28E6D8C0F447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เงินรับฝาก</a:t>
          </a:r>
          <a:endParaRPr lang="en-US" sz="2800" b="1" dirty="0">
            <a:effectLst/>
          </a:endParaRPr>
        </a:p>
      </dgm:t>
    </dgm:pt>
    <dgm:pt modelId="{4CECBE68-FD53-4C85-8667-417130161B45}" type="parTrans" cxnId="{E2AD76FD-F1F4-4E42-9FEF-2234479B470C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6BA8FB-FBCE-49D5-816C-8D10764E92D6}" type="sibTrans" cxnId="{E2AD76FD-F1F4-4E42-9FEF-2234479B470C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1B183F-6947-43BF-843A-B5974EA84851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ตั๋ว</a:t>
          </a:r>
          <a:endParaRPr lang="en-US" sz="2800" b="1" dirty="0">
            <a:effectLst/>
          </a:endParaRPr>
        </a:p>
      </dgm:t>
    </dgm:pt>
    <dgm:pt modelId="{AF3D2650-210D-4B37-9023-83845782C52B}" type="parTrans" cxnId="{FF166C5F-E694-4061-8FC8-41D87AEDC27F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A4229-32AF-4EB1-8C19-E97D911FA762}" type="sibTrans" cxnId="{FF166C5F-E694-4061-8FC8-41D87AEDC27F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F2C7FB-BF02-4729-A34E-95215FAC1C2D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    อื่น ๆ	</a:t>
          </a:r>
          <a:endParaRPr lang="en-US" sz="2800" b="1" dirty="0">
            <a:effectLst/>
          </a:endParaRPr>
        </a:p>
      </dgm:t>
    </dgm:pt>
    <dgm:pt modelId="{8A7104AE-AF41-4A5C-A342-2E8A16014863}" type="parTrans" cxnId="{C9230B47-40F4-414C-AFA6-F88AE3F1813B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CCE99C-9908-49E0-ADDC-3679F81B386A}" type="sibTrans" cxnId="{C9230B47-40F4-414C-AFA6-F88AE3F1813B}">
      <dgm:prSet/>
      <dgm:spPr/>
      <dgm:t>
        <a:bodyPr/>
        <a:lstStyle/>
        <a:p>
          <a:endParaRPr lang="en-US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95DBF9-A880-4541-8910-08BF83625CCA}" type="pres">
      <dgm:prSet presAssocID="{C70C2F77-7872-4E2C-B919-9DD3611C8523}" presName="compositeShape" presStyleCnt="0">
        <dgm:presLayoutVars>
          <dgm:dir/>
          <dgm:resizeHandles/>
        </dgm:presLayoutVars>
      </dgm:prSet>
      <dgm:spPr/>
    </dgm:pt>
    <dgm:pt modelId="{25BBF40F-CA99-45C4-A1D7-46E35944580C}" type="pres">
      <dgm:prSet presAssocID="{C70C2F77-7872-4E2C-B919-9DD3611C8523}" presName="pyramid" presStyleLbl="node1" presStyleIdx="0" presStyleCnt="1" custScaleX="127370" custLinFactNeighborX="7053"/>
      <dgm:spPr/>
    </dgm:pt>
    <dgm:pt modelId="{959D8E5E-03EE-41DB-B44C-D3F94C1AA5E2}" type="pres">
      <dgm:prSet presAssocID="{C70C2F77-7872-4E2C-B919-9DD3611C8523}" presName="theList" presStyleCnt="0"/>
      <dgm:spPr/>
    </dgm:pt>
    <dgm:pt modelId="{609CF0BD-2C28-4167-ADE4-A9E07A9CDED2}" type="pres">
      <dgm:prSet presAssocID="{00654F33-1831-4A2E-91D3-28E6D8C0F447}" presName="aNode" presStyleLbl="fgAcc1" presStyleIdx="0" presStyleCnt="3" custScaleX="124468" custScaleY="63810" custLinFactNeighborX="-47157" custLinFactNeighborY="-27420">
        <dgm:presLayoutVars>
          <dgm:bulletEnabled val="1"/>
        </dgm:presLayoutVars>
      </dgm:prSet>
      <dgm:spPr/>
    </dgm:pt>
    <dgm:pt modelId="{32345435-9246-4372-99F6-E6023341876A}" type="pres">
      <dgm:prSet presAssocID="{00654F33-1831-4A2E-91D3-28E6D8C0F447}" presName="aSpace" presStyleCnt="0"/>
      <dgm:spPr/>
    </dgm:pt>
    <dgm:pt modelId="{33B33AE0-C1DF-4EB2-99E0-678AFF2C6E82}" type="pres">
      <dgm:prSet presAssocID="{111B183F-6947-43BF-843A-B5974EA84851}" presName="aNode" presStyleLbl="fgAcc1" presStyleIdx="1" presStyleCnt="3" custScaleX="127428" custScaleY="65604" custLinFactNeighborX="-47953" custLinFactNeighborY="-21426">
        <dgm:presLayoutVars>
          <dgm:bulletEnabled val="1"/>
        </dgm:presLayoutVars>
      </dgm:prSet>
      <dgm:spPr/>
    </dgm:pt>
    <dgm:pt modelId="{0F6CF009-C395-4AF2-82E1-046405667C5F}" type="pres">
      <dgm:prSet presAssocID="{111B183F-6947-43BF-843A-B5974EA84851}" presName="aSpace" presStyleCnt="0"/>
      <dgm:spPr/>
    </dgm:pt>
    <dgm:pt modelId="{B021B4A9-491E-40A1-A698-E420F9DAAD6D}" type="pres">
      <dgm:prSet presAssocID="{FAF2C7FB-BF02-4729-A34E-95215FAC1C2D}" presName="aNode" presStyleLbl="fgAcc1" presStyleIdx="2" presStyleCnt="3" custScaleX="127540" custScaleY="65800" custLinFactNeighborX="-47157" custLinFactNeighborY="-7342">
        <dgm:presLayoutVars>
          <dgm:bulletEnabled val="1"/>
        </dgm:presLayoutVars>
      </dgm:prSet>
      <dgm:spPr/>
    </dgm:pt>
    <dgm:pt modelId="{CFDC44DD-5785-4228-A90E-B3B8ADA50138}" type="pres">
      <dgm:prSet presAssocID="{FAF2C7FB-BF02-4729-A34E-95215FAC1C2D}" presName="aSpace" presStyleCnt="0"/>
      <dgm:spPr/>
    </dgm:pt>
  </dgm:ptLst>
  <dgm:cxnLst>
    <dgm:cxn modelId="{5A5A0B16-562C-4FB9-BCF8-C25F41338118}" type="presOf" srcId="{00654F33-1831-4A2E-91D3-28E6D8C0F447}" destId="{609CF0BD-2C28-4167-ADE4-A9E07A9CDED2}" srcOrd="0" destOrd="0" presId="urn:microsoft.com/office/officeart/2005/8/layout/pyramid2"/>
    <dgm:cxn modelId="{290CD930-8C85-4AF3-BEC4-244F800C8965}" type="presOf" srcId="{C70C2F77-7872-4E2C-B919-9DD3611C8523}" destId="{0595DBF9-A880-4541-8910-08BF83625CCA}" srcOrd="0" destOrd="0" presId="urn:microsoft.com/office/officeart/2005/8/layout/pyramid2"/>
    <dgm:cxn modelId="{E5ADD137-4C2C-4C29-B990-1122453D8F41}" type="presOf" srcId="{FAF2C7FB-BF02-4729-A34E-95215FAC1C2D}" destId="{B021B4A9-491E-40A1-A698-E420F9DAAD6D}" srcOrd="0" destOrd="0" presId="urn:microsoft.com/office/officeart/2005/8/layout/pyramid2"/>
    <dgm:cxn modelId="{FF166C5F-E694-4061-8FC8-41D87AEDC27F}" srcId="{C70C2F77-7872-4E2C-B919-9DD3611C8523}" destId="{111B183F-6947-43BF-843A-B5974EA84851}" srcOrd="1" destOrd="0" parTransId="{AF3D2650-210D-4B37-9023-83845782C52B}" sibTransId="{8CFA4229-32AF-4EB1-8C19-E97D911FA762}"/>
    <dgm:cxn modelId="{C9230B47-40F4-414C-AFA6-F88AE3F1813B}" srcId="{C70C2F77-7872-4E2C-B919-9DD3611C8523}" destId="{FAF2C7FB-BF02-4729-A34E-95215FAC1C2D}" srcOrd="2" destOrd="0" parTransId="{8A7104AE-AF41-4A5C-A342-2E8A16014863}" sibTransId="{9ECCE99C-9908-49E0-ADDC-3679F81B386A}"/>
    <dgm:cxn modelId="{4ED3B7A6-47B2-4F63-9122-ADDE840CEB6D}" type="presOf" srcId="{111B183F-6947-43BF-843A-B5974EA84851}" destId="{33B33AE0-C1DF-4EB2-99E0-678AFF2C6E82}" srcOrd="0" destOrd="0" presId="urn:microsoft.com/office/officeart/2005/8/layout/pyramid2"/>
    <dgm:cxn modelId="{E2AD76FD-F1F4-4E42-9FEF-2234479B470C}" srcId="{C70C2F77-7872-4E2C-B919-9DD3611C8523}" destId="{00654F33-1831-4A2E-91D3-28E6D8C0F447}" srcOrd="0" destOrd="0" parTransId="{4CECBE68-FD53-4C85-8667-417130161B45}" sibTransId="{E76BA8FB-FBCE-49D5-816C-8D10764E92D6}"/>
    <dgm:cxn modelId="{B101C710-7A51-42E8-AECC-C2C1E08435A5}" type="presParOf" srcId="{0595DBF9-A880-4541-8910-08BF83625CCA}" destId="{25BBF40F-CA99-45C4-A1D7-46E35944580C}" srcOrd="0" destOrd="0" presId="urn:microsoft.com/office/officeart/2005/8/layout/pyramid2"/>
    <dgm:cxn modelId="{9C657784-9A0A-4C80-9F59-8C65E629B92F}" type="presParOf" srcId="{0595DBF9-A880-4541-8910-08BF83625CCA}" destId="{959D8E5E-03EE-41DB-B44C-D3F94C1AA5E2}" srcOrd="1" destOrd="0" presId="urn:microsoft.com/office/officeart/2005/8/layout/pyramid2"/>
    <dgm:cxn modelId="{812EF5E6-46AF-4928-94EC-0807AA5D4396}" type="presParOf" srcId="{959D8E5E-03EE-41DB-B44C-D3F94C1AA5E2}" destId="{609CF0BD-2C28-4167-ADE4-A9E07A9CDED2}" srcOrd="0" destOrd="0" presId="urn:microsoft.com/office/officeart/2005/8/layout/pyramid2"/>
    <dgm:cxn modelId="{4753A2CF-AC43-479A-9219-5991C54D5367}" type="presParOf" srcId="{959D8E5E-03EE-41DB-B44C-D3F94C1AA5E2}" destId="{32345435-9246-4372-99F6-E6023341876A}" srcOrd="1" destOrd="0" presId="urn:microsoft.com/office/officeart/2005/8/layout/pyramid2"/>
    <dgm:cxn modelId="{FBF512AC-874F-4705-ACD4-330DD6683261}" type="presParOf" srcId="{959D8E5E-03EE-41DB-B44C-D3F94C1AA5E2}" destId="{33B33AE0-C1DF-4EB2-99E0-678AFF2C6E82}" srcOrd="2" destOrd="0" presId="urn:microsoft.com/office/officeart/2005/8/layout/pyramid2"/>
    <dgm:cxn modelId="{1CA2A4D8-0C4C-475D-970B-069FF51DF423}" type="presParOf" srcId="{959D8E5E-03EE-41DB-B44C-D3F94C1AA5E2}" destId="{0F6CF009-C395-4AF2-82E1-046405667C5F}" srcOrd="3" destOrd="0" presId="urn:microsoft.com/office/officeart/2005/8/layout/pyramid2"/>
    <dgm:cxn modelId="{779FC5CF-3BEE-4DD8-B7E7-503101229AD9}" type="presParOf" srcId="{959D8E5E-03EE-41DB-B44C-D3F94C1AA5E2}" destId="{B021B4A9-491E-40A1-A698-E420F9DAAD6D}" srcOrd="4" destOrd="0" presId="urn:microsoft.com/office/officeart/2005/8/layout/pyramid2"/>
    <dgm:cxn modelId="{CA23AC7B-8C43-4E9C-ADD0-AE8924B2C919}" type="presParOf" srcId="{959D8E5E-03EE-41DB-B44C-D3F94C1AA5E2}" destId="{CFDC44DD-5785-4228-A90E-B3B8ADA5013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0C2F77-7872-4E2C-B919-9DD3611C8523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</dgm:pt>
    <dgm:pt modelId="{00654F33-1831-4A2E-91D3-28E6D8C0F447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หุ้น</a:t>
          </a:r>
          <a:endParaRPr lang="en-US" sz="2800" b="1" dirty="0">
            <a:effectLst/>
          </a:endParaRPr>
        </a:p>
      </dgm:t>
    </dgm:pt>
    <dgm:pt modelId="{4CECBE68-FD53-4C85-8667-417130161B45}" type="parTrans" cxnId="{E2AD76FD-F1F4-4E42-9FEF-2234479B470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6BA8FB-FBCE-49D5-816C-8D10764E92D6}" type="sibTrans" cxnId="{E2AD76FD-F1F4-4E42-9FEF-2234479B470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1B183F-6947-43BF-843A-B5974EA84851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ทุนสำรอง</a:t>
          </a:r>
          <a:endParaRPr lang="en-US" sz="2800" b="1" dirty="0">
            <a:effectLst/>
          </a:endParaRPr>
        </a:p>
      </dgm:t>
    </dgm:pt>
    <dgm:pt modelId="{AF3D2650-210D-4B37-9023-83845782C52B}" type="parTrans" cxnId="{FF166C5F-E694-4061-8FC8-41D87AEDC27F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A4229-32AF-4EB1-8C19-E97D911FA762}" type="sibTrans" cxnId="{FF166C5F-E694-4061-8FC8-41D87AEDC27F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F2C7FB-BF02-4729-A34E-95215FAC1C2D}">
      <dgm:prSet phldrT="[ข้อความ]" custT="1"/>
      <dgm:spPr/>
      <dgm:t>
        <a:bodyPr/>
        <a:lstStyle/>
        <a:p>
          <a:r>
            <a:rPr lang="th-TH" sz="2800" b="1" dirty="0">
              <a:effectLst/>
            </a:rPr>
            <a:t>ทุนสะสม </a:t>
          </a:r>
          <a:endParaRPr lang="en-US" sz="2800" b="1" dirty="0">
            <a:effectLst/>
          </a:endParaRPr>
        </a:p>
      </dgm:t>
    </dgm:pt>
    <dgm:pt modelId="{8A7104AE-AF41-4A5C-A342-2E8A16014863}" type="parTrans" cxnId="{C9230B47-40F4-414C-AFA6-F88AE3F1813B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CCE99C-9908-49E0-ADDC-3679F81B386A}" type="sibTrans" cxnId="{C9230B47-40F4-414C-AFA6-F88AE3F1813B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95DBF9-A880-4541-8910-08BF83625CCA}" type="pres">
      <dgm:prSet presAssocID="{C70C2F77-7872-4E2C-B919-9DD3611C8523}" presName="compositeShape" presStyleCnt="0">
        <dgm:presLayoutVars>
          <dgm:dir/>
          <dgm:resizeHandles/>
        </dgm:presLayoutVars>
      </dgm:prSet>
      <dgm:spPr/>
    </dgm:pt>
    <dgm:pt modelId="{25BBF40F-CA99-45C4-A1D7-46E35944580C}" type="pres">
      <dgm:prSet presAssocID="{C70C2F77-7872-4E2C-B919-9DD3611C8523}" presName="pyramid" presStyleLbl="node1" presStyleIdx="0" presStyleCnt="1" custScaleX="159758" custLinFactNeighborX="5564"/>
      <dgm:spPr/>
    </dgm:pt>
    <dgm:pt modelId="{959D8E5E-03EE-41DB-B44C-D3F94C1AA5E2}" type="pres">
      <dgm:prSet presAssocID="{C70C2F77-7872-4E2C-B919-9DD3611C8523}" presName="theList" presStyleCnt="0"/>
      <dgm:spPr/>
    </dgm:pt>
    <dgm:pt modelId="{609CF0BD-2C28-4167-ADE4-A9E07A9CDED2}" type="pres">
      <dgm:prSet presAssocID="{00654F33-1831-4A2E-91D3-28E6D8C0F447}" presName="aNode" presStyleLbl="fgAcc1" presStyleIdx="0" presStyleCnt="3" custScaleX="150833" custLinFactY="2211" custLinFactNeighborX="-23310" custLinFactNeighborY="100000">
        <dgm:presLayoutVars>
          <dgm:bulletEnabled val="1"/>
        </dgm:presLayoutVars>
      </dgm:prSet>
      <dgm:spPr/>
    </dgm:pt>
    <dgm:pt modelId="{32345435-9246-4372-99F6-E6023341876A}" type="pres">
      <dgm:prSet presAssocID="{00654F33-1831-4A2E-91D3-28E6D8C0F447}" presName="aSpace" presStyleCnt="0"/>
      <dgm:spPr/>
    </dgm:pt>
    <dgm:pt modelId="{33B33AE0-C1DF-4EB2-99E0-678AFF2C6E82}" type="pres">
      <dgm:prSet presAssocID="{111B183F-6947-43BF-843A-B5974EA84851}" presName="aNode" presStyleLbl="fgAcc1" presStyleIdx="1" presStyleCnt="3" custScaleX="153359" custLinFactY="1794" custLinFactNeighborX="-20478" custLinFactNeighborY="100000">
        <dgm:presLayoutVars>
          <dgm:bulletEnabled val="1"/>
        </dgm:presLayoutVars>
      </dgm:prSet>
      <dgm:spPr/>
    </dgm:pt>
    <dgm:pt modelId="{0F6CF009-C395-4AF2-82E1-046405667C5F}" type="pres">
      <dgm:prSet presAssocID="{111B183F-6947-43BF-843A-B5974EA84851}" presName="aSpace" presStyleCnt="0"/>
      <dgm:spPr/>
    </dgm:pt>
    <dgm:pt modelId="{B021B4A9-491E-40A1-A698-E420F9DAAD6D}" type="pres">
      <dgm:prSet presAssocID="{FAF2C7FB-BF02-4729-A34E-95215FAC1C2D}" presName="aNode" presStyleLbl="fgAcc1" presStyleIdx="2" presStyleCnt="3" custScaleX="154622" custLinFactY="3661" custLinFactNeighborX="-20478" custLinFactNeighborY="100000">
        <dgm:presLayoutVars>
          <dgm:bulletEnabled val="1"/>
        </dgm:presLayoutVars>
      </dgm:prSet>
      <dgm:spPr/>
    </dgm:pt>
    <dgm:pt modelId="{CFDC44DD-5785-4228-A90E-B3B8ADA50138}" type="pres">
      <dgm:prSet presAssocID="{FAF2C7FB-BF02-4729-A34E-95215FAC1C2D}" presName="aSpace" presStyleCnt="0"/>
      <dgm:spPr/>
    </dgm:pt>
  </dgm:ptLst>
  <dgm:cxnLst>
    <dgm:cxn modelId="{FF166C5F-E694-4061-8FC8-41D87AEDC27F}" srcId="{C70C2F77-7872-4E2C-B919-9DD3611C8523}" destId="{111B183F-6947-43BF-843A-B5974EA84851}" srcOrd="1" destOrd="0" parTransId="{AF3D2650-210D-4B37-9023-83845782C52B}" sibTransId="{8CFA4229-32AF-4EB1-8C19-E97D911FA762}"/>
    <dgm:cxn modelId="{C9230B47-40F4-414C-AFA6-F88AE3F1813B}" srcId="{C70C2F77-7872-4E2C-B919-9DD3611C8523}" destId="{FAF2C7FB-BF02-4729-A34E-95215FAC1C2D}" srcOrd="2" destOrd="0" parTransId="{8A7104AE-AF41-4A5C-A342-2E8A16014863}" sibTransId="{9ECCE99C-9908-49E0-ADDC-3679F81B386A}"/>
    <dgm:cxn modelId="{4C1B934A-4DDF-4E9A-B871-E4D9BC4E0290}" type="presOf" srcId="{00654F33-1831-4A2E-91D3-28E6D8C0F447}" destId="{609CF0BD-2C28-4167-ADE4-A9E07A9CDED2}" srcOrd="0" destOrd="0" presId="urn:microsoft.com/office/officeart/2005/8/layout/pyramid2"/>
    <dgm:cxn modelId="{839F71BF-8CA0-4BD8-B8C0-64AE3F4E8AFD}" type="presOf" srcId="{C70C2F77-7872-4E2C-B919-9DD3611C8523}" destId="{0595DBF9-A880-4541-8910-08BF83625CCA}" srcOrd="0" destOrd="0" presId="urn:microsoft.com/office/officeart/2005/8/layout/pyramid2"/>
    <dgm:cxn modelId="{85BDF6E3-8429-4884-9539-69A90A899CC6}" type="presOf" srcId="{111B183F-6947-43BF-843A-B5974EA84851}" destId="{33B33AE0-C1DF-4EB2-99E0-678AFF2C6E82}" srcOrd="0" destOrd="0" presId="urn:microsoft.com/office/officeart/2005/8/layout/pyramid2"/>
    <dgm:cxn modelId="{7E43D1EE-EEFE-4532-91DE-703E82C53049}" type="presOf" srcId="{FAF2C7FB-BF02-4729-A34E-95215FAC1C2D}" destId="{B021B4A9-491E-40A1-A698-E420F9DAAD6D}" srcOrd="0" destOrd="0" presId="urn:microsoft.com/office/officeart/2005/8/layout/pyramid2"/>
    <dgm:cxn modelId="{E2AD76FD-F1F4-4E42-9FEF-2234479B470C}" srcId="{C70C2F77-7872-4E2C-B919-9DD3611C8523}" destId="{00654F33-1831-4A2E-91D3-28E6D8C0F447}" srcOrd="0" destOrd="0" parTransId="{4CECBE68-FD53-4C85-8667-417130161B45}" sibTransId="{E76BA8FB-FBCE-49D5-816C-8D10764E92D6}"/>
    <dgm:cxn modelId="{443E88F3-9045-41A0-9551-936214F96DA7}" type="presParOf" srcId="{0595DBF9-A880-4541-8910-08BF83625CCA}" destId="{25BBF40F-CA99-45C4-A1D7-46E35944580C}" srcOrd="0" destOrd="0" presId="urn:microsoft.com/office/officeart/2005/8/layout/pyramid2"/>
    <dgm:cxn modelId="{5CF72E84-6600-44B3-B9F1-BF698F53783E}" type="presParOf" srcId="{0595DBF9-A880-4541-8910-08BF83625CCA}" destId="{959D8E5E-03EE-41DB-B44C-D3F94C1AA5E2}" srcOrd="1" destOrd="0" presId="urn:microsoft.com/office/officeart/2005/8/layout/pyramid2"/>
    <dgm:cxn modelId="{EB323E65-37E1-4083-8157-DE68CABBD7BE}" type="presParOf" srcId="{959D8E5E-03EE-41DB-B44C-D3F94C1AA5E2}" destId="{609CF0BD-2C28-4167-ADE4-A9E07A9CDED2}" srcOrd="0" destOrd="0" presId="urn:microsoft.com/office/officeart/2005/8/layout/pyramid2"/>
    <dgm:cxn modelId="{EAAE39F8-0931-47A2-B625-8E8EC5541508}" type="presParOf" srcId="{959D8E5E-03EE-41DB-B44C-D3F94C1AA5E2}" destId="{32345435-9246-4372-99F6-E6023341876A}" srcOrd="1" destOrd="0" presId="urn:microsoft.com/office/officeart/2005/8/layout/pyramid2"/>
    <dgm:cxn modelId="{F1BA9F3B-9876-4A87-9CA9-1303F92085FD}" type="presParOf" srcId="{959D8E5E-03EE-41DB-B44C-D3F94C1AA5E2}" destId="{33B33AE0-C1DF-4EB2-99E0-678AFF2C6E82}" srcOrd="2" destOrd="0" presId="urn:microsoft.com/office/officeart/2005/8/layout/pyramid2"/>
    <dgm:cxn modelId="{2553EB59-3E54-44CA-8F63-B78E7920AD5E}" type="presParOf" srcId="{959D8E5E-03EE-41DB-B44C-D3F94C1AA5E2}" destId="{0F6CF009-C395-4AF2-82E1-046405667C5F}" srcOrd="3" destOrd="0" presId="urn:microsoft.com/office/officeart/2005/8/layout/pyramid2"/>
    <dgm:cxn modelId="{358ECA58-593F-4C1A-A591-B96EA8569B38}" type="presParOf" srcId="{959D8E5E-03EE-41DB-B44C-D3F94C1AA5E2}" destId="{B021B4A9-491E-40A1-A698-E420F9DAAD6D}" srcOrd="4" destOrd="0" presId="urn:microsoft.com/office/officeart/2005/8/layout/pyramid2"/>
    <dgm:cxn modelId="{58F6B31A-25FE-4C10-8C77-42A8C40C8B39}" type="presParOf" srcId="{959D8E5E-03EE-41DB-B44C-D3F94C1AA5E2}" destId="{CFDC44DD-5785-4228-A90E-B3B8ADA5013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C1E51-0BD6-4A54-9781-45C9CA01DFE7}">
      <dsp:nvSpPr>
        <dsp:cNvPr id="0" name=""/>
        <dsp:cNvSpPr/>
      </dsp:nvSpPr>
      <dsp:spPr>
        <a:xfrm>
          <a:off x="0" y="177341"/>
          <a:ext cx="4610017" cy="3403350"/>
        </a:xfrm>
        <a:prstGeom prst="triangl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E5ECA-5DC4-4444-9DD3-E9B81C33ADA2}">
      <dsp:nvSpPr>
        <dsp:cNvPr id="0" name=""/>
        <dsp:cNvSpPr/>
      </dsp:nvSpPr>
      <dsp:spPr>
        <a:xfrm>
          <a:off x="1516047" y="446193"/>
          <a:ext cx="2442722" cy="6679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effectLst/>
            </a:rPr>
            <a:t>ดอกเบี้ยเงินให้กู้</a:t>
          </a:r>
          <a:endParaRPr lang="en-US" sz="2500" b="1" kern="1200" dirty="0">
            <a:effectLst/>
          </a:endParaRPr>
        </a:p>
      </dsp:txBody>
      <dsp:txXfrm>
        <a:off x="1548653" y="478799"/>
        <a:ext cx="2377510" cy="602719"/>
      </dsp:txXfrm>
    </dsp:sp>
    <dsp:sp modelId="{F2321AC4-B431-442E-A6B7-0590F47A6B2E}">
      <dsp:nvSpPr>
        <dsp:cNvPr id="0" name=""/>
        <dsp:cNvSpPr/>
      </dsp:nvSpPr>
      <dsp:spPr>
        <a:xfrm>
          <a:off x="1527479" y="1214251"/>
          <a:ext cx="2442722" cy="6679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effectLst/>
            </a:rPr>
            <a:t>ดอกเบี้ย ธ.+ สอ.อื่น</a:t>
          </a:r>
          <a:endParaRPr lang="en-US" sz="2500" b="1" kern="1200" dirty="0">
            <a:effectLst/>
          </a:endParaRPr>
        </a:p>
      </dsp:txBody>
      <dsp:txXfrm>
        <a:off x="1560085" y="1246857"/>
        <a:ext cx="2377510" cy="602719"/>
      </dsp:txXfrm>
    </dsp:sp>
    <dsp:sp modelId="{C9D17525-D31E-4278-8ED4-B8B13DEF7497}">
      <dsp:nvSpPr>
        <dsp:cNvPr id="0" name=""/>
        <dsp:cNvSpPr/>
      </dsp:nvSpPr>
      <dsp:spPr>
        <a:xfrm>
          <a:off x="1538911" y="1988537"/>
          <a:ext cx="2442722" cy="6679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effectLst/>
            </a:rPr>
            <a:t>ผลตอบแทนการลงทุน</a:t>
          </a:r>
        </a:p>
      </dsp:txBody>
      <dsp:txXfrm>
        <a:off x="1571517" y="2021143"/>
        <a:ext cx="2377510" cy="602719"/>
      </dsp:txXfrm>
    </dsp:sp>
    <dsp:sp modelId="{55FD253B-F026-4227-9CFA-23EF599A3910}">
      <dsp:nvSpPr>
        <dsp:cNvPr id="0" name=""/>
        <dsp:cNvSpPr/>
      </dsp:nvSpPr>
      <dsp:spPr>
        <a:xfrm>
          <a:off x="1527479" y="2758676"/>
          <a:ext cx="2442722" cy="6679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>
              <a:effectLst/>
            </a:rPr>
            <a:t>ค่าเช่าอาคาร + อื่น ๆ </a:t>
          </a:r>
          <a:endParaRPr lang="en-US" sz="2500" b="1" kern="1200" dirty="0">
            <a:effectLst/>
          </a:endParaRPr>
        </a:p>
      </dsp:txBody>
      <dsp:txXfrm>
        <a:off x="1560085" y="2791282"/>
        <a:ext cx="2377510" cy="602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BF40F-CA99-45C4-A1D7-46E35944580C}">
      <dsp:nvSpPr>
        <dsp:cNvPr id="0" name=""/>
        <dsp:cNvSpPr/>
      </dsp:nvSpPr>
      <dsp:spPr>
        <a:xfrm>
          <a:off x="-210797" y="0"/>
          <a:ext cx="3285073" cy="2579158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CF0BD-2C28-4167-ADE4-A9E07A9CDED2}">
      <dsp:nvSpPr>
        <dsp:cNvPr id="0" name=""/>
        <dsp:cNvSpPr/>
      </dsp:nvSpPr>
      <dsp:spPr>
        <a:xfrm>
          <a:off x="409094" y="227586"/>
          <a:ext cx="2086647" cy="565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เงินรับฝาก</a:t>
          </a:r>
          <a:endParaRPr lang="en-US" sz="2800" b="1" kern="1200" dirty="0">
            <a:effectLst/>
          </a:endParaRPr>
        </a:p>
      </dsp:txBody>
      <dsp:txXfrm>
        <a:off x="436711" y="255203"/>
        <a:ext cx="2031413" cy="510496"/>
      </dsp:txXfrm>
    </dsp:sp>
    <dsp:sp modelId="{33B33AE0-C1DF-4EB2-99E0-678AFF2C6E82}">
      <dsp:nvSpPr>
        <dsp:cNvPr id="0" name=""/>
        <dsp:cNvSpPr/>
      </dsp:nvSpPr>
      <dsp:spPr>
        <a:xfrm>
          <a:off x="370938" y="910783"/>
          <a:ext cx="2136270" cy="5816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ตั๋ว</a:t>
          </a:r>
          <a:endParaRPr lang="en-US" sz="2800" b="1" kern="1200" dirty="0">
            <a:effectLst/>
          </a:endParaRPr>
        </a:p>
      </dsp:txBody>
      <dsp:txXfrm>
        <a:off x="399331" y="939176"/>
        <a:ext cx="2079484" cy="524849"/>
      </dsp:txXfrm>
    </dsp:sp>
    <dsp:sp modelId="{B021B4A9-491E-40A1-A698-E420F9DAAD6D}">
      <dsp:nvSpPr>
        <dsp:cNvPr id="0" name=""/>
        <dsp:cNvSpPr/>
      </dsp:nvSpPr>
      <dsp:spPr>
        <a:xfrm>
          <a:off x="383343" y="1618850"/>
          <a:ext cx="2138147" cy="5833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    อื่น ๆ	</a:t>
          </a:r>
          <a:endParaRPr lang="en-US" sz="2800" b="1" kern="1200" dirty="0">
            <a:effectLst/>
          </a:endParaRPr>
        </a:p>
      </dsp:txBody>
      <dsp:txXfrm>
        <a:off x="411821" y="1647328"/>
        <a:ext cx="2081191" cy="526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BF40F-CA99-45C4-A1D7-46E35944580C}">
      <dsp:nvSpPr>
        <dsp:cNvPr id="0" name=""/>
        <dsp:cNvSpPr/>
      </dsp:nvSpPr>
      <dsp:spPr>
        <a:xfrm>
          <a:off x="97668" y="0"/>
          <a:ext cx="2976607" cy="280270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CF0BD-2C28-4167-ADE4-A9E07A9CDED2}">
      <dsp:nvSpPr>
        <dsp:cNvPr id="0" name=""/>
        <dsp:cNvSpPr/>
      </dsp:nvSpPr>
      <dsp:spPr>
        <a:xfrm>
          <a:off x="920255" y="379375"/>
          <a:ext cx="1826705" cy="6634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หุ้น</a:t>
          </a:r>
          <a:endParaRPr lang="en-US" sz="2800" b="1" kern="1200" dirty="0">
            <a:effectLst/>
          </a:endParaRPr>
        </a:p>
      </dsp:txBody>
      <dsp:txXfrm>
        <a:off x="952642" y="411762"/>
        <a:ext cx="1761931" cy="598677"/>
      </dsp:txXfrm>
    </dsp:sp>
    <dsp:sp modelId="{33B33AE0-C1DF-4EB2-99E0-678AFF2C6E82}">
      <dsp:nvSpPr>
        <dsp:cNvPr id="0" name=""/>
        <dsp:cNvSpPr/>
      </dsp:nvSpPr>
      <dsp:spPr>
        <a:xfrm>
          <a:off x="939257" y="1122992"/>
          <a:ext cx="1857297" cy="6634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ทุนสำรอง</a:t>
          </a:r>
          <a:endParaRPr lang="en-US" sz="2800" b="1" kern="1200" dirty="0">
            <a:effectLst/>
          </a:endParaRPr>
        </a:p>
      </dsp:txBody>
      <dsp:txXfrm>
        <a:off x="971644" y="1155379"/>
        <a:ext cx="1792523" cy="598677"/>
      </dsp:txXfrm>
    </dsp:sp>
    <dsp:sp modelId="{B021B4A9-491E-40A1-A698-E420F9DAAD6D}">
      <dsp:nvSpPr>
        <dsp:cNvPr id="0" name=""/>
        <dsp:cNvSpPr/>
      </dsp:nvSpPr>
      <dsp:spPr>
        <a:xfrm>
          <a:off x="931609" y="1881761"/>
          <a:ext cx="1872593" cy="6634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/>
            </a:rPr>
            <a:t>ทุนสะสม </a:t>
          </a:r>
          <a:endParaRPr lang="en-US" sz="2800" b="1" kern="1200" dirty="0">
            <a:effectLst/>
          </a:endParaRPr>
        </a:p>
      </dsp:txBody>
      <dsp:txXfrm>
        <a:off x="963996" y="1914148"/>
        <a:ext cx="1807819" cy="59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434" y="1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/>
          <a:lstStyle>
            <a:lvl1pPr algn="r">
              <a:defRPr sz="1200"/>
            </a:lvl1pPr>
          </a:lstStyle>
          <a:p>
            <a:fld id="{58BBBFC0-C703-4BDE-A666-34EE00C686C6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0" tIns="45870" rIns="91740" bIns="4587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000" y="4480395"/>
            <a:ext cx="5643269" cy="3664696"/>
          </a:xfrm>
          <a:prstGeom prst="rect">
            <a:avLst/>
          </a:prstGeom>
        </p:spPr>
        <p:txBody>
          <a:bodyPr vert="horz" lIns="91740" tIns="45870" rIns="91740" bIns="458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1710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434" y="8841710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 anchor="b"/>
          <a:lstStyle>
            <a:lvl1pPr algn="r">
              <a:defRPr sz="1200"/>
            </a:lvl1pPr>
          </a:lstStyle>
          <a:p>
            <a:fld id="{EF0E2D92-07BB-41CF-BB39-88B93902D85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892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E2D92-07BB-41CF-BB39-88B93902D85E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088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E2D92-07BB-41CF-BB39-88B93902D85E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482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4EAFEC2-0472-43F9-B401-7C7C34964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D97D4E4-5A10-4C25-8A40-7C05F1B17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709251-4CED-4676-BF1A-7AAE7629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58ADC5E-3AAB-459B-8ADA-D63E779C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A74B8F4-31F2-4A09-9CA2-CCC44CA3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558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82FC2-BD29-48FF-9526-3C8B49FE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011723D-CA1B-401B-904B-3470A956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342C83C-2767-4558-8648-C94D6D18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EB0F4A7-3923-4778-94D7-AB2AA976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355070A-77C9-48DC-8950-7D4FD0E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228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CC61FC2-B093-4302-A23E-EAA87B22B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6916DDD-C54B-4A91-99EB-DEBA4C808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0518C4-4DE0-416F-B039-20636915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F3B0ECF-5429-4BA9-A525-DBE17244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1C21FDF-E99E-458B-8F77-6A13A8F5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692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5CDEE73-3798-481C-B29D-097ADE68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8216D89-1E30-4171-A63A-9CBC81809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9248920-6B9A-4F90-9B52-4D79A24B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AC7D2A1-4E50-4A90-B9DD-F3F924AA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2A0C482-D620-4220-8657-08575227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002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80BF9A-79D3-4D9E-A105-67FE25B7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7BECFD-A9E1-4AA0-973E-D6506030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0A1813-C5D4-4F0C-828A-9EF6796C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483C776-B829-4C53-8446-6CF76AFA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C855B98-B930-4DEA-95DF-56A574AD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440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BB8D0B-44DA-4C81-B480-BCC7CF84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C896592-8CEE-4CA8-92B7-859ACCE38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D9DAEDB-DDCD-42A7-AAC7-DA08BA8B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F01B59F-F2F3-4826-93B6-35465DA2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A284690-DB8C-4E93-A582-E58FBE3B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0B41E64-E262-4418-98CE-3AF0E2F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521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F0F4813-E00E-4C26-9D3F-16AF22DC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8F4F95E-8EE0-4295-B688-A47D04192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480159D-8356-4CE5-8FE2-1962BD13C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8A1A4766-E5AC-4822-B227-6319EE4F1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00DA813F-C50B-4656-A8F3-06276983D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5282332-D63F-4E08-83C7-FC64EA7F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06077FF-81B8-4A27-BDE3-DC62CDC3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1089FB6-AD00-4D37-AC03-4E86DAFC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60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2C09DF-1FB1-463A-BA4A-DE6901ED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B4B60AF-2ED8-4115-9F28-FE53646F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337A071-EBCB-4E8D-AFC3-BE4579A0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2CF467E-9FB6-4410-932F-42942E4C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868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164AB70C-8C10-47FF-BA87-5FA2BE9D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EE3E562-D3FF-46D3-9821-47347685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275E84-9609-48FF-9551-2FCA1D01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528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FC84C7-C168-43C7-800F-47EA6F9A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241A38-55E7-40A4-A6CD-0EC12B79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C40F9C9-49E3-4CA6-BC05-10BDFE0E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0E2A90C-5533-498B-99CA-6A0E0CCA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876220A-246F-4060-BF24-B497CF90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FBAE65C-70D8-40E7-8799-F88D75BE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88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B97A7E-AF18-48D2-B47F-F513F7AA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504114F-08D7-428E-A898-982DBDCC5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44244B8-55F6-4EAE-9059-1FD2766A3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D91762D-59BE-4A2F-A096-C78ED525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CF5E643-297B-41DF-9B9B-9EBB4AF3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B6E3D64-AA65-40E9-AAB0-305641A2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563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F56177BF-9D66-49B2-A134-AE0D4F6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C9CEFC1-45EB-4196-A0DE-12A0BCE4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2CDE17F-5620-4E7E-8EC3-0E6CE282D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33E8-2825-4485-8FDC-268CEE354A4F}" type="datetimeFigureOut">
              <a:rPr lang="th-TH" smtClean="0"/>
              <a:t>10/06/65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AA4103-4115-4CA6-B337-26A46DE15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63FBE0D-EDCD-4750-BEDB-7B6042543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31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id="{7F53CF22-4ED6-4AB5-B54E-E29D98F0D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>
            <a:fillRect/>
          </a:stretch>
        </p:blipFill>
        <p:spPr bwMode="auto">
          <a:xfrm>
            <a:off x="1511907" y="2491648"/>
            <a:ext cx="9236765" cy="41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55134-14E6-482D-96C9-E5E92A010BB8}"/>
              </a:ext>
            </a:extLst>
          </p:cNvPr>
          <p:cNvSpPr/>
          <p:nvPr/>
        </p:nvSpPr>
        <p:spPr>
          <a:xfrm>
            <a:off x="450575" y="254166"/>
            <a:ext cx="11251095" cy="14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1EE0B7-D92C-4278-9601-FB40A7B46EE2}"/>
              </a:ext>
            </a:extLst>
          </p:cNvPr>
          <p:cNvSpPr/>
          <p:nvPr/>
        </p:nvSpPr>
        <p:spPr>
          <a:xfrm>
            <a:off x="3406139" y="6046470"/>
            <a:ext cx="5166361" cy="400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60045-BBC4-45D7-9BC4-A347982F17CB}"/>
              </a:ext>
            </a:extLst>
          </p:cNvPr>
          <p:cNvSpPr txBox="1"/>
          <p:nvPr/>
        </p:nvSpPr>
        <p:spPr>
          <a:xfrm>
            <a:off x="3489958" y="6073140"/>
            <a:ext cx="516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องค์กรทันสมัย โดดเด่นเป็นที่ประจักษ์ เพื่อความมั่นคงอย่างยั่งยืนของมวลสมาชิก</a:t>
            </a:r>
            <a:endParaRPr lang="x-none" sz="1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B80025AC-D1AC-4021-9B36-E414A1B1FF2C}"/>
              </a:ext>
            </a:extLst>
          </p:cNvPr>
          <p:cNvSpPr txBox="1">
            <a:spLocks/>
          </p:cNvSpPr>
          <p:nvPr/>
        </p:nvSpPr>
        <p:spPr>
          <a:xfrm>
            <a:off x="250466" y="391655"/>
            <a:ext cx="11714921" cy="1799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การดำเนินงานตามแผนธุรกิจ</a:t>
            </a:r>
          </a:p>
          <a:p>
            <a:pPr algn="ctr"/>
            <a:r>
              <a:rPr lang="th-TH" sz="48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สหกรณ์ออมทรัพย์กรมการพัฒนาชุมชน ปี </a:t>
            </a:r>
            <a:r>
              <a:rPr lang="en-US" sz="48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sz="480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017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CA5FEA14-CEA0-4FFF-9C1A-ED68D4B16C25}"/>
              </a:ext>
            </a:extLst>
          </p:cNvPr>
          <p:cNvSpPr txBox="1">
            <a:spLocks/>
          </p:cNvSpPr>
          <p:nvPr/>
        </p:nvSpPr>
        <p:spPr>
          <a:xfrm>
            <a:off x="1363980" y="256887"/>
            <a:ext cx="9003030" cy="68688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แผนธุรกิจ 2565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DD9664F-5346-4865-A592-CBC312D2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187768"/>
            <a:ext cx="10378439" cy="47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A0365-1802-49D7-A778-64041A3304FC}"/>
              </a:ext>
            </a:extLst>
          </p:cNvPr>
          <p:cNvSpPr txBox="1"/>
          <p:nvPr/>
        </p:nvSpPr>
        <p:spPr>
          <a:xfrm>
            <a:off x="923640" y="6159373"/>
            <a:ext cx="10650656" cy="523216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</a:rPr>
              <a:t>กำหนดกำไรแล้ว มากำหนดกระแสเงินเข้า เงินออก รายได้ รายจ่าย เพื่อให้เหลือกำไรตามที่ต้องการ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AA6DF-8E38-4303-AA13-46B814D644C5}"/>
              </a:ext>
            </a:extLst>
          </p:cNvPr>
          <p:cNvSpPr/>
          <p:nvPr/>
        </p:nvSpPr>
        <p:spPr>
          <a:xfrm>
            <a:off x="7509510" y="3909060"/>
            <a:ext cx="1783080" cy="62865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7AAFD-33BE-4D22-981F-83C075EF4577}"/>
              </a:ext>
            </a:extLst>
          </p:cNvPr>
          <p:cNvSpPr txBox="1"/>
          <p:nvPr/>
        </p:nvSpPr>
        <p:spPr>
          <a:xfrm>
            <a:off x="7501890" y="4004310"/>
            <a:ext cx="1783080" cy="43088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กำไร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&gt;333-336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44293B-C77D-44D3-818B-B061E2C0CE4F}"/>
              </a:ext>
            </a:extLst>
          </p:cNvPr>
          <p:cNvSpPr/>
          <p:nvPr/>
        </p:nvSpPr>
        <p:spPr>
          <a:xfrm>
            <a:off x="842011" y="1040130"/>
            <a:ext cx="346709" cy="7772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44C6D-D55F-43DA-AD91-BD5F28E11A3D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348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043" y="86766"/>
            <a:ext cx="4549968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 2565 ในรูปงบแสดงฐานะการเงิน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9" y="721668"/>
            <a:ext cx="9555743" cy="611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7C733D-9F43-45CC-B751-34703E4BB0DC}"/>
              </a:ext>
            </a:extLst>
          </p:cNvPr>
          <p:cNvSpPr/>
          <p:nvPr/>
        </p:nvSpPr>
        <p:spPr>
          <a:xfrm>
            <a:off x="5680710" y="4629150"/>
            <a:ext cx="1085850" cy="251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DC0D50-A390-430B-8D0E-CD28139C3168}"/>
              </a:ext>
            </a:extLst>
          </p:cNvPr>
          <p:cNvSpPr/>
          <p:nvPr/>
        </p:nvSpPr>
        <p:spPr>
          <a:xfrm>
            <a:off x="6793230" y="4838700"/>
            <a:ext cx="1085850" cy="2514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D0748-786C-4842-ABEC-CB6615F51111}"/>
              </a:ext>
            </a:extLst>
          </p:cNvPr>
          <p:cNvSpPr/>
          <p:nvPr/>
        </p:nvSpPr>
        <p:spPr>
          <a:xfrm>
            <a:off x="6793230" y="6153150"/>
            <a:ext cx="1085850" cy="2514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88198F-5C72-4B63-9AF8-FFEF5325E620}"/>
              </a:ext>
            </a:extLst>
          </p:cNvPr>
          <p:cNvCxnSpPr/>
          <p:nvPr/>
        </p:nvCxnSpPr>
        <p:spPr>
          <a:xfrm>
            <a:off x="10798952" y="2880360"/>
            <a:ext cx="0" cy="2468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A445DB-D4D6-49D6-9AA4-661CCC7276AD}"/>
              </a:ext>
            </a:extLst>
          </p:cNvPr>
          <p:cNvCxnSpPr/>
          <p:nvPr/>
        </p:nvCxnSpPr>
        <p:spPr>
          <a:xfrm>
            <a:off x="7876682" y="4991190"/>
            <a:ext cx="0" cy="403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2E1DE5-4F78-4115-81EB-2F36281E4E48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543281-23AA-4877-894B-B86FB85F437E}"/>
              </a:ext>
            </a:extLst>
          </p:cNvPr>
          <p:cNvCxnSpPr/>
          <p:nvPr/>
        </p:nvCxnSpPr>
        <p:spPr>
          <a:xfrm>
            <a:off x="1266069" y="5623560"/>
            <a:ext cx="0" cy="35433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08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6" y="308985"/>
            <a:ext cx="9430685" cy="594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4"/>
          <a:stretch/>
        </p:blipFill>
        <p:spPr bwMode="auto">
          <a:xfrm>
            <a:off x="9795849" y="1982707"/>
            <a:ext cx="2184385" cy="298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5423" y="6258791"/>
            <a:ext cx="7723573" cy="584771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นำรายได้รายมาแจกแจงเพื่อดูแผนการบริหารเงินเข้า-เงินออก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5AD8501-E7B8-4783-909E-CAE5CB502361}"/>
              </a:ext>
            </a:extLst>
          </p:cNvPr>
          <p:cNvSpPr/>
          <p:nvPr/>
        </p:nvSpPr>
        <p:spPr>
          <a:xfrm>
            <a:off x="7662041" y="5360273"/>
            <a:ext cx="1282262" cy="767255"/>
          </a:xfrm>
          <a:prstGeom prst="wedgeRectCallout">
            <a:avLst>
              <a:gd name="adj1" fmla="val 65233"/>
              <a:gd name="adj2" fmla="val -4571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เงินลงทุน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550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9183860-CF62-42A1-89EA-0E2F26F7D9F1}"/>
              </a:ext>
            </a:extLst>
          </p:cNvPr>
          <p:cNvSpPr/>
          <p:nvPr/>
        </p:nvSpPr>
        <p:spPr>
          <a:xfrm>
            <a:off x="9779871" y="5376043"/>
            <a:ext cx="1282262" cy="767255"/>
          </a:xfrm>
          <a:prstGeom prst="wedgeRectCallout">
            <a:avLst>
              <a:gd name="adj1" fmla="val -66734"/>
              <a:gd name="adj2" fmla="val -5667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ปล่อยกู้เพิ่ม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316.41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A3CB4-0C4C-4347-8DA1-6538B31A7B74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523B3-86A3-4280-A2AD-674418524AC1}"/>
              </a:ext>
            </a:extLst>
          </p:cNvPr>
          <p:cNvSpPr txBox="1"/>
          <p:nvPr/>
        </p:nvSpPr>
        <p:spPr>
          <a:xfrm>
            <a:off x="1428750" y="1164812"/>
            <a:ext cx="5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A4AC7-C77B-4F0C-97A9-351F99236F8E}"/>
              </a:ext>
            </a:extLst>
          </p:cNvPr>
          <p:cNvSpPr txBox="1"/>
          <p:nvPr/>
        </p:nvSpPr>
        <p:spPr>
          <a:xfrm>
            <a:off x="2358390" y="1157192"/>
            <a:ext cx="5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67EA8-303B-4028-A3BC-1AA57639DE33}"/>
              </a:ext>
            </a:extLst>
          </p:cNvPr>
          <p:cNvSpPr txBox="1"/>
          <p:nvPr/>
        </p:nvSpPr>
        <p:spPr>
          <a:xfrm>
            <a:off x="3227070" y="1168622"/>
            <a:ext cx="5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E25DA-BE3C-48C3-A749-7F62783B8BA5}"/>
              </a:ext>
            </a:extLst>
          </p:cNvPr>
          <p:cNvSpPr txBox="1"/>
          <p:nvPr/>
        </p:nvSpPr>
        <p:spPr>
          <a:xfrm>
            <a:off x="4164330" y="1500092"/>
            <a:ext cx="5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33AC1-9F57-4165-8D55-25C18836C29F}"/>
              </a:ext>
            </a:extLst>
          </p:cNvPr>
          <p:cNvSpPr txBox="1"/>
          <p:nvPr/>
        </p:nvSpPr>
        <p:spPr>
          <a:xfrm>
            <a:off x="5059680" y="1503902"/>
            <a:ext cx="5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05F4C-287E-4916-81F7-9CA20D054357}"/>
              </a:ext>
            </a:extLst>
          </p:cNvPr>
          <p:cNvSpPr txBox="1"/>
          <p:nvPr/>
        </p:nvSpPr>
        <p:spPr>
          <a:xfrm>
            <a:off x="3912870" y="5386292"/>
            <a:ext cx="73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1+2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C0761-2926-429A-A755-0767273BC7CF}"/>
              </a:ext>
            </a:extLst>
          </p:cNvPr>
          <p:cNvSpPr txBox="1"/>
          <p:nvPr/>
        </p:nvSpPr>
        <p:spPr>
          <a:xfrm>
            <a:off x="3916680" y="5618702"/>
            <a:ext cx="73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2EB04-1B1C-49C9-826A-C21B85631BDA}"/>
              </a:ext>
            </a:extLst>
          </p:cNvPr>
          <p:cNvSpPr txBox="1"/>
          <p:nvPr/>
        </p:nvSpPr>
        <p:spPr>
          <a:xfrm>
            <a:off x="3916680" y="5858732"/>
            <a:ext cx="73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u="sng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4+5</a:t>
            </a:r>
            <a:r>
              <a:rPr lang="th-TH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)</a:t>
            </a:r>
          </a:p>
          <a:p>
            <a:pPr algn="ctr"/>
            <a:r>
              <a:rPr lang="en-US" sz="20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endParaRPr lang="th-TH" sz="200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045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1" y="451968"/>
            <a:ext cx="10900372" cy="584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1866" y="6200645"/>
            <a:ext cx="5721439" cy="58477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ดอกเบี้ยจากเงินให้กู้ จะได้ตามที่คาดหวังไหม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40935-F6A4-4550-92B7-10AD7FA8A129}"/>
              </a:ext>
            </a:extLst>
          </p:cNvPr>
          <p:cNvSpPr txBox="1"/>
          <p:nvPr/>
        </p:nvSpPr>
        <p:spPr>
          <a:xfrm>
            <a:off x="6085492" y="998487"/>
            <a:ext cx="39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2DD27-0510-4887-938F-0BAF397C9317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510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E6FDD5-8E8D-42A1-A555-905E9BFE72CF}"/>
              </a:ext>
            </a:extLst>
          </p:cNvPr>
          <p:cNvSpPr txBox="1"/>
          <p:nvPr/>
        </p:nvSpPr>
        <p:spPr>
          <a:xfrm flipH="1">
            <a:off x="308472" y="1500706"/>
            <a:ext cx="1144652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เป้าหมายรายได้จากเงินให้กู้ </a:t>
            </a:r>
            <a:r>
              <a:rPr lang="en-US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444.95 </a:t>
            </a: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 (เฉลี่ย </a:t>
            </a:r>
            <a:r>
              <a:rPr lang="en-US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37 </a:t>
            </a: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ลบ./เดือน)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 รายได้จากเงินให้กู้ 420 ลบ. (เฉลี่ย 35 ลบ./เดือน)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ประกอบกับจากการตั้งเรียกเก็บเงินได้ด้านสินเชื่อ มกราคม </a:t>
            </a:r>
            <a:r>
              <a:rPr lang="en-US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 </a:t>
            </a:r>
            <a:r>
              <a:rPr lang="en-US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35.87 </a:t>
            </a: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F3EE3-3B22-470F-857C-E61DF0D4E8DB}"/>
              </a:ext>
            </a:extLst>
          </p:cNvPr>
          <p:cNvSpPr txBox="1"/>
          <p:nvPr/>
        </p:nvSpPr>
        <p:spPr>
          <a:xfrm flipH="1">
            <a:off x="308469" y="3724280"/>
            <a:ext cx="1144652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48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ลดดอกเบี้ยเงินกู้เพื่อปรับธุรกิจให้ตรงกับโครงสร้างต้นทุน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2.</a:t>
            </a:r>
            <a:r>
              <a:rPr lang="th-TH" sz="48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ประชาสัมพันธ์ให้สมาชิกเข้าถึงผลิตภัณฑ์ใหม่ของสหกรณ์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28C63-6BB6-47E6-80DA-0210DA7CFD6B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517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5FD593-9C22-4F77-ADFB-759CD34544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8285" y="-200704"/>
          <a:ext cx="8890614" cy="7022596"/>
        </p:xfrm>
        <a:graphic>
          <a:graphicData uri="http://schemas.openxmlformats.org/drawingml/2006/table">
            <a:tbl>
              <a:tblPr/>
              <a:tblGrid>
                <a:gridCol w="1773730">
                  <a:extLst>
                    <a:ext uri="{9D8B030D-6E8A-4147-A177-3AD203B41FA5}">
                      <a16:colId xmlns:a16="http://schemas.microsoft.com/office/drawing/2014/main" val="1112112917"/>
                    </a:ext>
                  </a:extLst>
                </a:gridCol>
                <a:gridCol w="1167788">
                  <a:extLst>
                    <a:ext uri="{9D8B030D-6E8A-4147-A177-3AD203B41FA5}">
                      <a16:colId xmlns:a16="http://schemas.microsoft.com/office/drawing/2014/main" val="648231248"/>
                    </a:ext>
                  </a:extLst>
                </a:gridCol>
                <a:gridCol w="892367">
                  <a:extLst>
                    <a:ext uri="{9D8B030D-6E8A-4147-A177-3AD203B41FA5}">
                      <a16:colId xmlns:a16="http://schemas.microsoft.com/office/drawing/2014/main" val="3084589214"/>
                    </a:ext>
                  </a:extLst>
                </a:gridCol>
                <a:gridCol w="859315">
                  <a:extLst>
                    <a:ext uri="{9D8B030D-6E8A-4147-A177-3AD203B41FA5}">
                      <a16:colId xmlns:a16="http://schemas.microsoft.com/office/drawing/2014/main" val="5499544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37109831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1696493697"/>
                    </a:ext>
                  </a:extLst>
                </a:gridCol>
                <a:gridCol w="914279">
                  <a:extLst>
                    <a:ext uri="{9D8B030D-6E8A-4147-A177-3AD203B41FA5}">
                      <a16:colId xmlns:a16="http://schemas.microsoft.com/office/drawing/2014/main" val="2822959550"/>
                    </a:ext>
                  </a:extLst>
                </a:gridCol>
                <a:gridCol w="771235">
                  <a:extLst>
                    <a:ext uri="{9D8B030D-6E8A-4147-A177-3AD203B41FA5}">
                      <a16:colId xmlns:a16="http://schemas.microsoft.com/office/drawing/2014/main" val="1837015962"/>
                    </a:ext>
                  </a:extLst>
                </a:gridCol>
                <a:gridCol w="771235">
                  <a:extLst>
                    <a:ext uri="{9D8B030D-6E8A-4147-A177-3AD203B41FA5}">
                      <a16:colId xmlns:a16="http://schemas.microsoft.com/office/drawing/2014/main" val="1998279715"/>
                    </a:ext>
                  </a:extLst>
                </a:gridCol>
              </a:tblGrid>
              <a:tr h="21426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ตารางเปรียบเทียบการลดอัตราดอกเบี้ยดอกเบี้ยรับเข้า (เงินกู้) ข้อมูล ณ 31 มกราคม 2565</a:t>
                      </a:r>
                    </a:p>
                  </a:txBody>
                  <a:tcPr marL="7276" marR="7276" marT="72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1407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ณ 31 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ตค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.64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ปัจจุบัน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14666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564886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สามัญ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5,644,175,426.26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392.27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389.45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389.45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389.45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049073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924263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64055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ฉุกเฉิน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2,637,500.00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213660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ATM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54,724,025.48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295310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สินเชื่อทันใจ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66,044,169.00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462842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535507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50125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เพื่อการท่องเที่ยว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48,687.34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6506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74597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เพื่อช่วยเหลือมีความจำเป็นเร่งด่วน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5,720,876.57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521238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15154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651396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เพื่อรวมหนี้นอกระบบฯ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2,898,573.01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777441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เพื่อการลงทุน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4,085,243.50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552191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โครงการคุณมีฝัน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21,798,950.25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625642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โครงการเงินกู้พิเศษเพื่อสร้างสุขอเนก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29,957,757.00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495181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079359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6043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เพื่อการเคหะสงเคราะห์2563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32,052,925.71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307321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135731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34,743,270.52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421553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01060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เพื่อการเคหะสงเคราะห์ระยะ 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24,514,613.37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184286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45290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เพื่อการเคหะสงเคราะห์ระยะ 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29,536,693.80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957015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953611"/>
                  </a:ext>
                </a:extLst>
              </a:tr>
              <a:tr h="273466"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3425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3725395-72A4-4190-A9D1-985C921D9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7"/>
          <a:stretch/>
        </p:blipFill>
        <p:spPr>
          <a:xfrm>
            <a:off x="9210088" y="4340644"/>
            <a:ext cx="2919484" cy="1454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972889-4E71-4862-B245-29ACEED7628C}"/>
              </a:ext>
            </a:extLst>
          </p:cNvPr>
          <p:cNvSpPr/>
          <p:nvPr/>
        </p:nvSpPr>
        <p:spPr>
          <a:xfrm>
            <a:off x="7546554" y="903890"/>
            <a:ext cx="1553364" cy="5954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2FD74A-3CA5-4388-820F-126F7E37EE3B}"/>
              </a:ext>
            </a:extLst>
          </p:cNvPr>
          <p:cNvCxnSpPr/>
          <p:nvPr/>
        </p:nvCxnSpPr>
        <p:spPr>
          <a:xfrm>
            <a:off x="9099918" y="4233010"/>
            <a:ext cx="1344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03382A9-1CCD-4A35-A625-AF3E09C61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37"/>
          <a:stretch/>
        </p:blipFill>
        <p:spPr>
          <a:xfrm>
            <a:off x="9197233" y="6323693"/>
            <a:ext cx="2919484" cy="3866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B8D766-CCE3-43E9-8031-EE3A06EC73F0}"/>
              </a:ext>
            </a:extLst>
          </p:cNvPr>
          <p:cNvCxnSpPr/>
          <p:nvPr/>
        </p:nvCxnSpPr>
        <p:spPr>
          <a:xfrm>
            <a:off x="9098080" y="6214209"/>
            <a:ext cx="1344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88AEFE-6D88-4E44-85B0-1B49E7845A45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524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">
            <a:extLst>
              <a:ext uri="{FF2B5EF4-FFF2-40B4-BE49-F238E27FC236}">
                <a16:creationId xmlns:a16="http://schemas.microsoft.com/office/drawing/2014/main" id="{8401F43A-7463-4AF9-8D55-DB1D2079D287}"/>
              </a:ext>
            </a:extLst>
          </p:cNvPr>
          <p:cNvSpPr/>
          <p:nvPr/>
        </p:nvSpPr>
        <p:spPr>
          <a:xfrm>
            <a:off x="504901" y="420225"/>
            <a:ext cx="106296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ผลิตภัณฑ์ด้านสินเชื่อใหม่ของสหกรณ์ ในปี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 </a:t>
            </a:r>
            <a:endParaRPr lang="th-TH" sz="4000" b="1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สินเชื่อทันใจ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1 ม.ค. 64)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650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 รวมเงิน 6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896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544.00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  <a:endParaRPr lang="th-TH" sz="3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เงินกู้สามัญไม่จำกัดวงเงินสูงสุด</a:t>
            </a:r>
            <a:r>
              <a:rPr lang="th-TH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</a:t>
            </a:r>
            <a:r>
              <a:rPr lang="en-US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ส.ค.</a:t>
            </a:r>
            <a:r>
              <a:rPr lang="en-US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64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 รวมเงิน</a:t>
            </a:r>
          </a:p>
          <a:p>
            <a:pPr lvl="0"/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93,023,291.50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en-US" sz="3200" dirty="0">
              <a:solidFill>
                <a:srgbClr val="4417E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เงินกู้เศษเพื่อช่วยเหลือผู้ค้ำประกัน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1 ม.ค. 64)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 รวมเงิน</a:t>
            </a:r>
          </a:p>
          <a:p>
            <a:pPr lvl="0"/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2,413,827.18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th-TH" sz="32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 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พิเศษผู้สูงวัยปลอดเงินต้น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1 ก.ค. 64)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 รวมเงิน</a:t>
            </a:r>
          </a:p>
          <a:p>
            <a:pPr lvl="0">
              <a:defRPr/>
            </a:pP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623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000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rgbClr val="4417E9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5.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โครงการสร้างสุขปีใหม่ไทยสู่ปีใหม่สากล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1 เม.ย. 64)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869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  <a:p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รวมเงิน 1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,3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0.00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โครงการรวมหนี้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(เริ่ม 1 ก.ค. 64)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 รวมเงิน </a:t>
            </a:r>
            <a:r>
              <a:rPr lang="en-US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2,912,810.50 </a:t>
            </a:r>
            <a:r>
              <a:rPr lang="th-TH" sz="3200" dirty="0">
                <a:solidFill>
                  <a:srgbClr val="4417E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th-TH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9D04B-0890-462F-B9BD-DC491B82ABC5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102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321CC-3B11-4673-84C9-92A41FAF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8" y="92247"/>
            <a:ext cx="11811000" cy="6673508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826929" y="1464864"/>
          <a:ext cx="912791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3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dirty="0"/>
                        <a:t>สถานการณ์การให้กู้ 2564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/>
                        <a:t> รวมทั้งปี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/>
                        <a:t>เฉลี่ยต่อเดือน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ดอกเบี้ยรับจากเงินให้กู้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418.889</a:t>
                      </a:r>
                      <a:r>
                        <a:rPr lang="th-TH" sz="32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ลบ.</a:t>
                      </a:r>
                      <a:endParaRPr lang="th-TH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34.91 ลบ.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อนุมัติเงินกู้ประจำเดือน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2,443.683 ลบ.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203.6 ลบ.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คงเหลือเงินกู้จ่ายจริง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655.242 ลบ.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54.6 ลบ.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C5B201F-360C-4DE6-8CFE-DE3282E19DA4}"/>
              </a:ext>
            </a:extLst>
          </p:cNvPr>
          <p:cNvSpPr/>
          <p:nvPr/>
        </p:nvSpPr>
        <p:spPr>
          <a:xfrm>
            <a:off x="10049936" y="467093"/>
            <a:ext cx="1871133" cy="1346200"/>
          </a:xfrm>
          <a:prstGeom prst="wedgeRectCallout">
            <a:avLst>
              <a:gd name="adj1" fmla="val -80801"/>
              <a:gd name="adj2" fmla="val 126215"/>
            </a:avLst>
          </a:prstGeom>
          <a:solidFill>
            <a:schemeClr val="bg1"/>
          </a:solidFill>
          <a:ln>
            <a:solidFill>
              <a:srgbClr val="531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มค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65 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เก็บได้</a:t>
            </a:r>
            <a:endParaRPr lang="en-US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35.87 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1861" y="5926325"/>
            <a:ext cx="583845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เทียบกับสถานการณ์ปีที่ผ่านมา    พอเป็นไปได้</a:t>
            </a:r>
          </a:p>
        </p:txBody>
      </p:sp>
    </p:spTree>
    <p:extLst>
      <p:ext uri="{BB962C8B-B14F-4D97-AF65-F5344CB8AC3E}">
        <p14:creationId xmlns:p14="http://schemas.microsoft.com/office/powerpoint/2010/main" val="425946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E6FDD5-8E8D-42A1-A555-905E9BFE72CF}"/>
              </a:ext>
            </a:extLst>
          </p:cNvPr>
          <p:cNvSpPr txBox="1"/>
          <p:nvPr/>
        </p:nvSpPr>
        <p:spPr>
          <a:xfrm flipH="1">
            <a:off x="308472" y="963496"/>
            <a:ext cx="1144652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เป้าหมายรายได้จากเงินลงทุน </a:t>
            </a:r>
            <a:r>
              <a:rPr lang="en-US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39.00 </a:t>
            </a: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 (เฉลี่ย </a:t>
            </a:r>
            <a:r>
              <a:rPr lang="en-US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3.25 </a:t>
            </a:r>
            <a:r>
              <a:rPr lang="th-TH" sz="48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ลบ./เดือน)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 รายได้จากเงินลงทุน </a:t>
            </a:r>
            <a:r>
              <a:rPr lang="en-US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34.76</a:t>
            </a: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ลบ. (เฉลี่ย </a:t>
            </a:r>
            <a:r>
              <a:rPr lang="en-US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2.9</a:t>
            </a:r>
            <a:r>
              <a:rPr lang="th-TH" sz="36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ลบ./เดือน)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F3EE3-3B22-470F-857C-E61DF0D4E8DB}"/>
              </a:ext>
            </a:extLst>
          </p:cNvPr>
          <p:cNvSpPr txBox="1"/>
          <p:nvPr/>
        </p:nvSpPr>
        <p:spPr>
          <a:xfrm flipH="1">
            <a:off x="594219" y="2729870"/>
            <a:ext cx="108243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แผนการลงทุน ปี 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lang="th-TH" sz="40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 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550 </a:t>
            </a:r>
            <a:r>
              <a:rPr lang="th-TH" sz="4000" b="1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endParaRPr lang="en-US" sz="4000" b="1" dirty="0">
              <a:solidFill>
                <a:srgbClr val="2D2D8A">
                  <a:lumMod val="5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เงินให้กู้กับสหกรณ์อื่น </a:t>
            </a: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ลบ.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เงินฝากสหกรณ์อื่น </a:t>
            </a: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พันธบัตรรัฐบาลและหุ้นกู้ </a:t>
            </a: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200 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กองทุนส่วนบุคคล </a:t>
            </a: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200 </a:t>
            </a:r>
            <a:r>
              <a:rPr lang="th-TH" sz="4000" dirty="0">
                <a:solidFill>
                  <a:srgbClr val="2D2D8A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28C63-6BB6-47E6-80DA-0210DA7CFD6B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999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5022DE7C-4517-4ED5-A2B2-F625647EC02D}"/>
              </a:ext>
            </a:extLst>
          </p:cNvPr>
          <p:cNvGraphicFramePr/>
          <p:nvPr>
            <p:extLst/>
          </p:nvPr>
        </p:nvGraphicFramePr>
        <p:xfrm>
          <a:off x="2032000" y="57252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แผนภูมิ 21">
            <a:extLst>
              <a:ext uri="{FF2B5EF4-FFF2-40B4-BE49-F238E27FC236}">
                <a16:creationId xmlns:a16="http://schemas.microsoft.com/office/drawing/2014/main" id="{28DFFE70-3A53-4EEB-BB70-97552A5BDB22}"/>
              </a:ext>
            </a:extLst>
          </p:cNvPr>
          <p:cNvGraphicFramePr/>
          <p:nvPr>
            <p:extLst/>
          </p:nvPr>
        </p:nvGraphicFramePr>
        <p:xfrm>
          <a:off x="1596483" y="1394855"/>
          <a:ext cx="8999034" cy="518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0C70C11-3678-4280-AA54-D74B4BBB7A6E}"/>
              </a:ext>
            </a:extLst>
          </p:cNvPr>
          <p:cNvSpPr txBox="1"/>
          <p:nvPr/>
        </p:nvSpPr>
        <p:spPr>
          <a:xfrm>
            <a:off x="3061773" y="406570"/>
            <a:ext cx="5756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highlight>
                  <a:srgbClr val="00FFFF"/>
                </a:highlight>
              </a:rPr>
              <a:t>เงินลงทุน แต่ละนิติบุคลของส</a:t>
            </a:r>
            <a:r>
              <a:rPr lang="th-TH" dirty="0"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หกรณ์ ณ </a:t>
            </a:r>
            <a:r>
              <a:rPr lang="en-US" dirty="0"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dirty="0"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dirty="0"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endParaRPr lang="th-TH" dirty="0">
              <a:highlight>
                <a:srgbClr val="00FFFF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5397C192-6838-446B-90E6-3530723D7AC6}"/>
              </a:ext>
            </a:extLst>
          </p:cNvPr>
          <p:cNvSpPr txBox="1"/>
          <p:nvPr/>
        </p:nvSpPr>
        <p:spPr>
          <a:xfrm>
            <a:off x="115610" y="6162059"/>
            <a:ext cx="1195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รวมเงินลงทุนหุ้นกู้ พันธบัตรรัฐบาล ฝาก/ให้กู้สหกรณ์อื่น 1,271,225,974.81 บาท คิดเป็น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16.48 %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ของสินทรัพย์รวม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9549C-AECA-4565-8D45-9509D3FFA3CF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966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1">
            <a:extLst>
              <a:ext uri="{FF2B5EF4-FFF2-40B4-BE49-F238E27FC236}">
                <a16:creationId xmlns:a16="http://schemas.microsoft.com/office/drawing/2014/main" id="{27C2B546-63E8-4A6A-A401-37E112102487}"/>
              </a:ext>
            </a:extLst>
          </p:cNvPr>
          <p:cNvSpPr/>
          <p:nvPr/>
        </p:nvSpPr>
        <p:spPr>
          <a:xfrm>
            <a:off x="331471" y="621815"/>
            <a:ext cx="115671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4472C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ประเด็นการนำเสนอ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สอ.</a:t>
            </a:r>
            <a:r>
              <a:rPr lang="th-TH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กำหนดเป้าหมายธุรกิจอย่างไร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เป้าหมายกำไรสุทธิที่ สอ.</a:t>
            </a:r>
            <a:r>
              <a:rPr lang="th-TH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ต้องการ</a:t>
            </a:r>
          </a:p>
          <a:p>
            <a:pPr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แผนธุรกิจ 2565 ในรูปงบแสดงฐานะการเงิน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ระบบติดตามให้บรรลุเป้าหมายตามแผนยุทธศาสตร์ </a:t>
            </a:r>
          </a:p>
          <a:p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ในปี 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ผลการดำเนินงานตามแผนธุรกิจ ณ 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 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sz="54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736C8D-A92E-7C4E-87BF-749B6A55D1BD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9745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86105536-02DF-4973-A73F-58295D0A53FA}"/>
              </a:ext>
            </a:extLst>
          </p:cNvPr>
          <p:cNvGraphicFramePr/>
          <p:nvPr>
            <p:extLst/>
          </p:nvPr>
        </p:nvGraphicFramePr>
        <p:xfrm>
          <a:off x="329636" y="1324865"/>
          <a:ext cx="5686351" cy="426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382000B-5BFB-4DB9-8097-ACAA3C45EFB4}"/>
              </a:ext>
            </a:extLst>
          </p:cNvPr>
          <p:cNvSpPr txBox="1"/>
          <p:nvPr/>
        </p:nvSpPr>
        <p:spPr>
          <a:xfrm>
            <a:off x="3910654" y="275649"/>
            <a:ext cx="4770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70C0"/>
                </a:solidFill>
              </a:rPr>
              <a:t>โครงสร้างทางการเงิน / ผลตอบแทนและต้นทุนเงินทุน</a:t>
            </a: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68743FBC-A018-4123-8918-DD1431405297}"/>
              </a:ext>
            </a:extLst>
          </p:cNvPr>
          <p:cNvGraphicFramePr/>
          <p:nvPr>
            <p:extLst/>
          </p:nvPr>
        </p:nvGraphicFramePr>
        <p:xfrm>
          <a:off x="6095996" y="1311573"/>
          <a:ext cx="5686351" cy="426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B672BC4-8AB0-47FB-9A4F-49E03FD28CA6}"/>
              </a:ext>
            </a:extLst>
          </p:cNvPr>
          <p:cNvSpPr txBox="1"/>
          <p:nvPr/>
        </p:nvSpPr>
        <p:spPr>
          <a:xfrm>
            <a:off x="3873414" y="5666660"/>
            <a:ext cx="208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75000"/>
                  </a:schemeClr>
                </a:solidFill>
              </a:rPr>
              <a:t>ผลตอบแทนเงินทุน 6.01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5C2AFD8-2B1D-4C32-A82A-7EA5F49AA5E7}"/>
              </a:ext>
            </a:extLst>
          </p:cNvPr>
          <p:cNvSpPr txBox="1"/>
          <p:nvPr/>
        </p:nvSpPr>
        <p:spPr>
          <a:xfrm>
            <a:off x="6121556" y="5709192"/>
            <a:ext cx="1616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</a:rPr>
              <a:t>ต้นทุนเงินทุน 4.24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52FF5FC-218D-4778-9AA1-B5A9EA1ED2EE}"/>
              </a:ext>
            </a:extLst>
          </p:cNvPr>
          <p:cNvSpPr txBox="1"/>
          <p:nvPr/>
        </p:nvSpPr>
        <p:spPr>
          <a:xfrm>
            <a:off x="6069212" y="6093608"/>
            <a:ext cx="1954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</a:rPr>
              <a:t> ต้นทุนการบริหาร 0.52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568706B-1F66-4D5B-A4A2-EA0C4D66C7A2}"/>
              </a:ext>
            </a:extLst>
          </p:cNvPr>
          <p:cNvSpPr txBox="1"/>
          <p:nvPr/>
        </p:nvSpPr>
        <p:spPr>
          <a:xfrm>
            <a:off x="6105291" y="6464103"/>
            <a:ext cx="1450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</a:rPr>
              <a:t>ส่วนเหลื่อม  1.25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EC0DC69-7809-4ED6-A213-8C92C75DA77F}"/>
              </a:ext>
            </a:extLst>
          </p:cNvPr>
          <p:cNvSpPr txBox="1"/>
          <p:nvPr/>
        </p:nvSpPr>
        <p:spPr>
          <a:xfrm>
            <a:off x="5124346" y="733119"/>
            <a:ext cx="2190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70C0"/>
                </a:solidFill>
              </a:rPr>
              <a:t>ณ 31 ธันวาคม 2564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5A896E8-3C23-4CFD-B828-17ADA272AE9E}"/>
              </a:ext>
            </a:extLst>
          </p:cNvPr>
          <p:cNvSpPr txBox="1"/>
          <p:nvPr/>
        </p:nvSpPr>
        <p:spPr>
          <a:xfrm>
            <a:off x="10535437" y="901742"/>
            <a:ext cx="12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solidFill>
                  <a:schemeClr val="accent1"/>
                </a:solidFill>
              </a:rPr>
              <a:t>หน่วย</a:t>
            </a:r>
            <a:r>
              <a:rPr lang="en-US" sz="1800" dirty="0">
                <a:solidFill>
                  <a:schemeClr val="accent1"/>
                </a:solidFill>
              </a:rPr>
              <a:t>:</a:t>
            </a:r>
            <a:r>
              <a:rPr lang="th-TH" sz="1800" dirty="0">
                <a:solidFill>
                  <a:schemeClr val="accent1"/>
                </a:solidFill>
              </a:rPr>
              <a:t>ล้านบาท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EC24A-BE34-41F7-81AD-9A660F14F416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5755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01754469-9EBA-438D-A0CB-02FAA689DB9B}"/>
              </a:ext>
            </a:extLst>
          </p:cNvPr>
          <p:cNvSpPr txBox="1">
            <a:spLocks/>
          </p:cNvSpPr>
          <p:nvPr/>
        </p:nvSpPr>
        <p:spPr>
          <a:xfrm>
            <a:off x="6480717" y="669479"/>
            <a:ext cx="5257800" cy="551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dirty="0"/>
          </a:p>
        </p:txBody>
      </p:sp>
      <p:graphicFrame>
        <p:nvGraphicFramePr>
          <p:cNvPr id="24" name="แผนภูมิ 23">
            <a:extLst>
              <a:ext uri="{FF2B5EF4-FFF2-40B4-BE49-F238E27FC236}">
                <a16:creationId xmlns:a16="http://schemas.microsoft.com/office/drawing/2014/main" id="{EAA3C2BA-1B3F-4EA8-8398-6EC978F82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597169"/>
              </p:ext>
            </p:extLst>
          </p:nvPr>
        </p:nvGraphicFramePr>
        <p:xfrm>
          <a:off x="6976903" y="1855738"/>
          <a:ext cx="4975520" cy="444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7" name="ตาราง 57">
            <a:extLst>
              <a:ext uri="{FF2B5EF4-FFF2-40B4-BE49-F238E27FC236}">
                <a16:creationId xmlns:a16="http://schemas.microsoft.com/office/drawing/2014/main" id="{7DED406A-6A8A-4E62-96AA-B45E251E17F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24119" y="823217"/>
          <a:ext cx="5073490" cy="5455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95">
                  <a:extLst>
                    <a:ext uri="{9D8B030D-6E8A-4147-A177-3AD203B41FA5}">
                      <a16:colId xmlns:a16="http://schemas.microsoft.com/office/drawing/2014/main" val="939480628"/>
                    </a:ext>
                  </a:extLst>
                </a:gridCol>
                <a:gridCol w="1232149">
                  <a:extLst>
                    <a:ext uri="{9D8B030D-6E8A-4147-A177-3AD203B41FA5}">
                      <a16:colId xmlns:a16="http://schemas.microsoft.com/office/drawing/2014/main" val="621496197"/>
                    </a:ext>
                  </a:extLst>
                </a:gridCol>
                <a:gridCol w="950488">
                  <a:extLst>
                    <a:ext uri="{9D8B030D-6E8A-4147-A177-3AD203B41FA5}">
                      <a16:colId xmlns:a16="http://schemas.microsoft.com/office/drawing/2014/main" val="50241561"/>
                    </a:ext>
                  </a:extLst>
                </a:gridCol>
                <a:gridCol w="980058">
                  <a:extLst>
                    <a:ext uri="{9D8B030D-6E8A-4147-A177-3AD203B41FA5}">
                      <a16:colId xmlns:a16="http://schemas.microsoft.com/office/drawing/2014/main" val="1210207740"/>
                    </a:ext>
                  </a:extLst>
                </a:gridCol>
              </a:tblGrid>
              <a:tr h="712696">
                <a:tc rowSpan="2">
                  <a:txBody>
                    <a:bodyPr/>
                    <a:lstStyle/>
                    <a:p>
                      <a:pPr algn="ctr"/>
                      <a:endParaRPr lang="th-TH" sz="2000" dirty="0"/>
                    </a:p>
                    <a:p>
                      <a:pPr algn="ctr"/>
                      <a:endParaRPr lang="th-TH" sz="2000" dirty="0"/>
                    </a:p>
                    <a:p>
                      <a:pPr algn="ctr"/>
                      <a:r>
                        <a:rPr lang="th-TH" sz="2000" dirty="0"/>
                        <a:t>ประเภทการลงทุน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ธันวาคม  2564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เป้าหมายการลงทุน</a:t>
                      </a:r>
                      <a:r>
                        <a:rPr lang="en-US" sz="2000" dirty="0"/>
                        <a:t> </a:t>
                      </a:r>
                      <a:r>
                        <a:rPr lang="th-TH" sz="2000" dirty="0"/>
                        <a:t>ปี 2565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683364"/>
                  </a:ext>
                </a:extLst>
              </a:tr>
              <a:tr h="823800">
                <a:tc vMerge="1">
                  <a:txBody>
                    <a:bodyPr/>
                    <a:lstStyle/>
                    <a:p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/>
                        <a:t>จำนวนเงิน</a:t>
                      </a:r>
                    </a:p>
                    <a:p>
                      <a:pPr algn="ctr"/>
                      <a:r>
                        <a:rPr lang="th-TH" sz="2000" b="1" dirty="0"/>
                        <a:t>(ล้านบาท)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/>
                        <a:t>สัดส่วน</a:t>
                      </a:r>
                    </a:p>
                    <a:p>
                      <a:pPr algn="ctr"/>
                      <a:r>
                        <a:rPr lang="th-TH" sz="1600" b="1" dirty="0"/>
                        <a:t>(</a:t>
                      </a:r>
                      <a:r>
                        <a:rPr lang="en-US" sz="1600" b="1" dirty="0"/>
                        <a:t>%</a:t>
                      </a:r>
                      <a:r>
                        <a:rPr lang="th-TH" sz="1600" b="1" dirty="0"/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/>
                        <a:t>สัดส่วน</a:t>
                      </a:r>
                    </a:p>
                    <a:p>
                      <a:pPr algn="ctr"/>
                      <a:r>
                        <a:rPr lang="th-TH" sz="1600" b="1" dirty="0"/>
                        <a:t>(</a:t>
                      </a:r>
                      <a:r>
                        <a:rPr lang="en-US" sz="1600" b="1" dirty="0"/>
                        <a:t>%</a:t>
                      </a:r>
                      <a:r>
                        <a:rPr lang="th-TH" sz="1600" b="1" dirty="0"/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84192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เงินให้กู้แก่สมาชิก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6,140.04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80.00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56210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เงินให้กู้สอ.อื่น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34.36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1.00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50656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1800" dirty="0"/>
                        <a:t>เงินฝาก+หุ้นชุมนุมสหกรณ์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103.57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1.12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1.12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13978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เงินฝากสอ.อื่น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849.22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11.00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23224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พันธบัตรรัฐบาล</a:t>
                      </a:r>
                    </a:p>
                  </a:txBody>
                  <a:tcP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100.00</a:t>
                      </a:r>
                    </a:p>
                  </a:txBody>
                  <a:tcP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1.00</a:t>
                      </a:r>
                    </a:p>
                  </a:txBody>
                  <a:tcP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rgbClr val="E4D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932886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หุ้นกู้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222.00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2.88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10960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เงินฝากธนาคาร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246.21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3.00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9907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กองทุนส่วนบุคคล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0.00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0.00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606495"/>
                  </a:ext>
                </a:extLst>
              </a:tr>
              <a:tr h="402828">
                <a:tc>
                  <a:txBody>
                    <a:bodyPr/>
                    <a:lstStyle/>
                    <a:p>
                      <a:r>
                        <a:rPr lang="th-TH" sz="2000" dirty="0"/>
                        <a:t>รวม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7,695.40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/>
                        <a:t>100.00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100.00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48423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4DADBB83-CE1C-45DA-A915-BA38A0E3E998}"/>
              </a:ext>
            </a:extLst>
          </p:cNvPr>
          <p:cNvSpPr/>
          <p:nvPr/>
        </p:nvSpPr>
        <p:spPr>
          <a:xfrm>
            <a:off x="5750801" y="3150823"/>
            <a:ext cx="240226" cy="2010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2AA7A79-74A7-432B-A367-79135A229985}"/>
              </a:ext>
            </a:extLst>
          </p:cNvPr>
          <p:cNvSpPr/>
          <p:nvPr/>
        </p:nvSpPr>
        <p:spPr>
          <a:xfrm>
            <a:off x="5759980" y="3942202"/>
            <a:ext cx="240226" cy="2010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C2040E6-FFF5-4B66-8F6E-1768E041F908}"/>
              </a:ext>
            </a:extLst>
          </p:cNvPr>
          <p:cNvSpPr/>
          <p:nvPr/>
        </p:nvSpPr>
        <p:spPr>
          <a:xfrm>
            <a:off x="5759980" y="4746436"/>
            <a:ext cx="240226" cy="2010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3D69E0B-0145-46F6-86EF-8EE0438B1BF4}"/>
              </a:ext>
            </a:extLst>
          </p:cNvPr>
          <p:cNvSpPr/>
          <p:nvPr/>
        </p:nvSpPr>
        <p:spPr>
          <a:xfrm>
            <a:off x="5759980" y="5539649"/>
            <a:ext cx="240226" cy="2010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BC9AE-BDB4-4ADC-9099-F797F332D121}"/>
              </a:ext>
            </a:extLst>
          </p:cNvPr>
          <p:cNvSpPr txBox="1"/>
          <p:nvPr/>
        </p:nvSpPr>
        <p:spPr>
          <a:xfrm>
            <a:off x="5936564" y="5388960"/>
            <a:ext cx="923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5D75F-3BD1-4F8F-9AE5-9F090E3E8381}"/>
              </a:ext>
            </a:extLst>
          </p:cNvPr>
          <p:cNvSpPr txBox="1"/>
          <p:nvPr/>
        </p:nvSpPr>
        <p:spPr>
          <a:xfrm>
            <a:off x="5967272" y="4604416"/>
            <a:ext cx="903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5E5AE-C346-42EA-9A1E-7CB4AA2DA1E9}"/>
              </a:ext>
            </a:extLst>
          </p:cNvPr>
          <p:cNvSpPr txBox="1"/>
          <p:nvPr/>
        </p:nvSpPr>
        <p:spPr>
          <a:xfrm>
            <a:off x="5934726" y="3789171"/>
            <a:ext cx="92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31098-438A-4866-924D-A7E10033C967}"/>
              </a:ext>
            </a:extLst>
          </p:cNvPr>
          <p:cNvSpPr txBox="1"/>
          <p:nvPr/>
        </p:nvSpPr>
        <p:spPr>
          <a:xfrm>
            <a:off x="5915737" y="3027484"/>
            <a:ext cx="81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BBE34-01D1-404E-BE9B-CEC8F38A802B}"/>
              </a:ext>
            </a:extLst>
          </p:cNvPr>
          <p:cNvSpPr txBox="1"/>
          <p:nvPr/>
        </p:nvSpPr>
        <p:spPr>
          <a:xfrm>
            <a:off x="5497089" y="6281522"/>
            <a:ext cx="156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550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885A8-0C66-488E-817F-A8D9276D901D}"/>
              </a:ext>
            </a:extLst>
          </p:cNvPr>
          <p:cNvSpPr txBox="1"/>
          <p:nvPr/>
        </p:nvSpPr>
        <p:spPr>
          <a:xfrm>
            <a:off x="5769155" y="1823284"/>
            <a:ext cx="101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  <a:p>
            <a:pPr algn="ctr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75D0-7495-4D52-BE5C-BBA1B04ED0EF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0275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F40104-C93B-4718-B7D6-AA3B4A3C03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8306" y="969488"/>
          <a:ext cx="5783852" cy="3977091"/>
        </p:xfrm>
        <a:graphic>
          <a:graphicData uri="http://schemas.openxmlformats.org/drawingml/2006/table">
            <a:tbl>
              <a:tblPr/>
              <a:tblGrid>
                <a:gridCol w="1008191">
                  <a:extLst>
                    <a:ext uri="{9D8B030D-6E8A-4147-A177-3AD203B41FA5}">
                      <a16:colId xmlns:a16="http://schemas.microsoft.com/office/drawing/2014/main" val="1453890473"/>
                    </a:ext>
                  </a:extLst>
                </a:gridCol>
                <a:gridCol w="1101687">
                  <a:extLst>
                    <a:ext uri="{9D8B030D-6E8A-4147-A177-3AD203B41FA5}">
                      <a16:colId xmlns:a16="http://schemas.microsoft.com/office/drawing/2014/main" val="1958660535"/>
                    </a:ext>
                  </a:extLst>
                </a:gridCol>
                <a:gridCol w="550843">
                  <a:extLst>
                    <a:ext uri="{9D8B030D-6E8A-4147-A177-3AD203B41FA5}">
                      <a16:colId xmlns:a16="http://schemas.microsoft.com/office/drawing/2014/main" val="1880172398"/>
                    </a:ext>
                  </a:extLst>
                </a:gridCol>
                <a:gridCol w="506776">
                  <a:extLst>
                    <a:ext uri="{9D8B030D-6E8A-4147-A177-3AD203B41FA5}">
                      <a16:colId xmlns:a16="http://schemas.microsoft.com/office/drawing/2014/main" val="1019774055"/>
                    </a:ext>
                  </a:extLst>
                </a:gridCol>
                <a:gridCol w="1090670">
                  <a:extLst>
                    <a:ext uri="{9D8B030D-6E8A-4147-A177-3AD203B41FA5}">
                      <a16:colId xmlns:a16="http://schemas.microsoft.com/office/drawing/2014/main" val="404992037"/>
                    </a:ext>
                  </a:extLst>
                </a:gridCol>
                <a:gridCol w="495759">
                  <a:extLst>
                    <a:ext uri="{9D8B030D-6E8A-4147-A177-3AD203B41FA5}">
                      <a16:colId xmlns:a16="http://schemas.microsoft.com/office/drawing/2014/main" val="3244210956"/>
                    </a:ext>
                  </a:extLst>
                </a:gridCol>
                <a:gridCol w="1029926">
                  <a:extLst>
                    <a:ext uri="{9D8B030D-6E8A-4147-A177-3AD203B41FA5}">
                      <a16:colId xmlns:a16="http://schemas.microsoft.com/office/drawing/2014/main" val="1037802169"/>
                    </a:ext>
                  </a:extLst>
                </a:gridCol>
              </a:tblGrid>
              <a:tr h="27494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เงินต้น 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จนวัน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ดบค้าง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8711" marR="8711" marT="8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671778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สอ.มหาดไทย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109,026,313.14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2,454,647.13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2,454,647.13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349215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สอ.ตำรวจสุราษ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54,413,431.01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1,496,668.20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1,496,668.20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366227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38,777,318.42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1,202,096.87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1,202,096.87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23481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26,406,934.32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792,208.03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792,208.03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56496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สอ.หนองคาย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560,000.00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560,000.00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869931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สอ.มหาสารคาม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1,476,000.00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1,476,000.00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48136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สอ.สื่อสารทหาร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1,476,000.00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1,476,000.00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516899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สอ.รัฐวิสาไฟฟ้า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58181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สอ.ชุมพร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31,291,292.99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1,032,612.67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1,032,612.67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863173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สอ.กาฬสินธุ์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2,364,000.00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2,364,000.00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824434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สอ.สรรพสิทธ์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1,491,780.82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1,491,780.82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365441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สอ.สุราษฎร์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2,400,000.00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79004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สอ.อุบลราชธานี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80,000,000.00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2,400,000.00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2,400,000.00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32358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สอ.ร.25 พัน3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30,310,684.93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909,320.55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909,320.55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98222"/>
                  </a:ext>
                </a:extLst>
              </a:tr>
              <a:tr h="246810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800,225,974.81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23,055,334.27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23,055,334.27 </a:t>
                      </a:r>
                    </a:p>
                  </a:txBody>
                  <a:tcPr marL="8711" marR="8711" marT="87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1759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95A401-4864-4280-9A16-03C4C4577B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9319" y="4952092"/>
          <a:ext cx="5761823" cy="1575586"/>
        </p:xfrm>
        <a:graphic>
          <a:graphicData uri="http://schemas.openxmlformats.org/drawingml/2006/table">
            <a:tbl>
              <a:tblPr/>
              <a:tblGrid>
                <a:gridCol w="1002536">
                  <a:extLst>
                    <a:ext uri="{9D8B030D-6E8A-4147-A177-3AD203B41FA5}">
                      <a16:colId xmlns:a16="http://schemas.microsoft.com/office/drawing/2014/main" val="1880096646"/>
                    </a:ext>
                  </a:extLst>
                </a:gridCol>
                <a:gridCol w="1101687">
                  <a:extLst>
                    <a:ext uri="{9D8B030D-6E8A-4147-A177-3AD203B41FA5}">
                      <a16:colId xmlns:a16="http://schemas.microsoft.com/office/drawing/2014/main" val="825897052"/>
                    </a:ext>
                  </a:extLst>
                </a:gridCol>
                <a:gridCol w="550844">
                  <a:extLst>
                    <a:ext uri="{9D8B030D-6E8A-4147-A177-3AD203B41FA5}">
                      <a16:colId xmlns:a16="http://schemas.microsoft.com/office/drawing/2014/main" val="980201377"/>
                    </a:ext>
                  </a:extLst>
                </a:gridCol>
                <a:gridCol w="495759">
                  <a:extLst>
                    <a:ext uri="{9D8B030D-6E8A-4147-A177-3AD203B41FA5}">
                      <a16:colId xmlns:a16="http://schemas.microsoft.com/office/drawing/2014/main" val="3618309320"/>
                    </a:ext>
                  </a:extLst>
                </a:gridCol>
                <a:gridCol w="1112703">
                  <a:extLst>
                    <a:ext uri="{9D8B030D-6E8A-4147-A177-3AD203B41FA5}">
                      <a16:colId xmlns:a16="http://schemas.microsoft.com/office/drawing/2014/main" val="1001842905"/>
                    </a:ext>
                  </a:extLst>
                </a:gridCol>
                <a:gridCol w="473725">
                  <a:extLst>
                    <a:ext uri="{9D8B030D-6E8A-4147-A177-3AD203B41FA5}">
                      <a16:colId xmlns:a16="http://schemas.microsoft.com/office/drawing/2014/main" val="3494500323"/>
                    </a:ext>
                  </a:extLst>
                </a:gridCol>
                <a:gridCol w="1024569">
                  <a:extLst>
                    <a:ext uri="{9D8B030D-6E8A-4147-A177-3AD203B41FA5}">
                      <a16:colId xmlns:a16="http://schemas.microsoft.com/office/drawing/2014/main" val="3747511850"/>
                    </a:ext>
                  </a:extLst>
                </a:gridCol>
              </a:tblGrid>
              <a:tr h="22490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ชุมนุม 36 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1,700,000.00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461845"/>
                  </a:ext>
                </a:extLst>
              </a:tr>
              <a:tr h="224908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1,700,000.00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979386"/>
                  </a:ext>
                </a:extLst>
              </a:tr>
              <a:tr h="20416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15347"/>
                  </a:ext>
                </a:extLst>
              </a:tr>
              <a:tr h="22490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กรุงไทย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31,623,645.51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118,588.67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118,588.67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524504"/>
                  </a:ext>
                </a:extLst>
              </a:tr>
              <a:tr h="22490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กรุงเทพ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25,093,750.00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94,101.56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94,101.56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728266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212,690.23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521661"/>
                  </a:ext>
                </a:extLst>
              </a:tr>
              <a:tr h="12906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รวมเงินฝาก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24,968,024.50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6221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0AFE6E-B55F-4EB3-868F-F1862FD16A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69483" y="972528"/>
          <a:ext cx="5805887" cy="3039603"/>
        </p:xfrm>
        <a:graphic>
          <a:graphicData uri="http://schemas.openxmlformats.org/drawingml/2006/table">
            <a:tbl>
              <a:tblPr/>
              <a:tblGrid>
                <a:gridCol w="1008898">
                  <a:extLst>
                    <a:ext uri="{9D8B030D-6E8A-4147-A177-3AD203B41FA5}">
                      <a16:colId xmlns:a16="http://schemas.microsoft.com/office/drawing/2014/main" val="3631269182"/>
                    </a:ext>
                  </a:extLst>
                </a:gridCol>
                <a:gridCol w="1090670">
                  <a:extLst>
                    <a:ext uri="{9D8B030D-6E8A-4147-A177-3AD203B41FA5}">
                      <a16:colId xmlns:a16="http://schemas.microsoft.com/office/drawing/2014/main" val="2084920852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045687409"/>
                    </a:ext>
                  </a:extLst>
                </a:gridCol>
                <a:gridCol w="506776">
                  <a:extLst>
                    <a:ext uri="{9D8B030D-6E8A-4147-A177-3AD203B41FA5}">
                      <a16:colId xmlns:a16="http://schemas.microsoft.com/office/drawing/2014/main" val="4135754236"/>
                    </a:ext>
                  </a:extLst>
                </a:gridCol>
                <a:gridCol w="1101687">
                  <a:extLst>
                    <a:ext uri="{9D8B030D-6E8A-4147-A177-3AD203B41FA5}">
                      <a16:colId xmlns:a16="http://schemas.microsoft.com/office/drawing/2014/main" val="1565594201"/>
                    </a:ext>
                  </a:extLst>
                </a:gridCol>
                <a:gridCol w="462708">
                  <a:extLst>
                    <a:ext uri="{9D8B030D-6E8A-4147-A177-3AD203B41FA5}">
                      <a16:colId xmlns:a16="http://schemas.microsoft.com/office/drawing/2014/main" val="3414116708"/>
                    </a:ext>
                  </a:extLst>
                </a:gridCol>
                <a:gridCol w="1062271">
                  <a:extLst>
                    <a:ext uri="{9D8B030D-6E8A-4147-A177-3AD203B41FA5}">
                      <a16:colId xmlns:a16="http://schemas.microsoft.com/office/drawing/2014/main" val="220789655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บัตรเงินฝาก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549850"/>
                  </a:ext>
                </a:extLst>
              </a:tr>
              <a:tr h="20477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666,000.00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666,000.00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325482"/>
                  </a:ext>
                </a:extLst>
              </a:tr>
              <a:tr h="20477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540,000.00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540,000.00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064715"/>
                  </a:ext>
                </a:extLst>
              </a:tr>
              <a:tr h="2851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888,000.00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888,000.00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280426"/>
                  </a:ext>
                </a:extLst>
              </a:tr>
              <a:tr h="22120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15,000,000.00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495,000.00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495,000.00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802520"/>
                  </a:ext>
                </a:extLst>
              </a:tr>
              <a:tr h="17529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หุ้นกู้-บีซีพีจี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217678"/>
                  </a:ext>
                </a:extLst>
              </a:tr>
              <a:tr h="2851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หุ้นกู้-มวลกทม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1,098,000.00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1,098,000.00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887196"/>
                  </a:ext>
                </a:extLst>
              </a:tr>
              <a:tr h="2851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หุ้นกู้-บางจาก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83697"/>
                  </a:ext>
                </a:extLst>
              </a:tr>
              <a:tr h="2851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890,000.00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890,000.00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93554"/>
                  </a:ext>
                </a:extLst>
              </a:tr>
              <a:tr h="28519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หุ้นกู้-บริหารสินทรัพย์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22,000,000.00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688,600.00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688,600.00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593057"/>
                  </a:ext>
                </a:extLst>
              </a:tr>
              <a:tr h="21860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242,000,000.00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178318"/>
                  </a:ext>
                </a:extLst>
              </a:tr>
              <a:tr h="127922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6,944,600.00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6,944,600.00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06938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715DC6-F793-486D-8B68-3A926FA3E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95918"/>
              </p:ext>
            </p:extLst>
          </p:nvPr>
        </p:nvGraphicFramePr>
        <p:xfrm>
          <a:off x="6169446" y="4023918"/>
          <a:ext cx="5794887" cy="2705100"/>
        </p:xfrm>
        <a:graphic>
          <a:graphicData uri="http://schemas.openxmlformats.org/drawingml/2006/table">
            <a:tbl>
              <a:tblPr/>
              <a:tblGrid>
                <a:gridCol w="1008907">
                  <a:extLst>
                    <a:ext uri="{9D8B030D-6E8A-4147-A177-3AD203B41FA5}">
                      <a16:colId xmlns:a16="http://schemas.microsoft.com/office/drawing/2014/main" val="277385951"/>
                    </a:ext>
                  </a:extLst>
                </a:gridCol>
                <a:gridCol w="1084298">
                  <a:extLst>
                    <a:ext uri="{9D8B030D-6E8A-4147-A177-3AD203B41FA5}">
                      <a16:colId xmlns:a16="http://schemas.microsoft.com/office/drawing/2014/main" val="3022801415"/>
                    </a:ext>
                  </a:extLst>
                </a:gridCol>
                <a:gridCol w="583894">
                  <a:extLst>
                    <a:ext uri="{9D8B030D-6E8A-4147-A177-3AD203B41FA5}">
                      <a16:colId xmlns:a16="http://schemas.microsoft.com/office/drawing/2014/main" val="4150394573"/>
                    </a:ext>
                  </a:extLst>
                </a:gridCol>
                <a:gridCol w="506775">
                  <a:extLst>
                    <a:ext uri="{9D8B030D-6E8A-4147-A177-3AD203B41FA5}">
                      <a16:colId xmlns:a16="http://schemas.microsoft.com/office/drawing/2014/main" val="4087694748"/>
                    </a:ext>
                  </a:extLst>
                </a:gridCol>
                <a:gridCol w="1090670">
                  <a:extLst>
                    <a:ext uri="{9D8B030D-6E8A-4147-A177-3AD203B41FA5}">
                      <a16:colId xmlns:a16="http://schemas.microsoft.com/office/drawing/2014/main" val="2641667836"/>
                    </a:ext>
                  </a:extLst>
                </a:gridCol>
                <a:gridCol w="473726">
                  <a:extLst>
                    <a:ext uri="{9D8B030D-6E8A-4147-A177-3AD203B41FA5}">
                      <a16:colId xmlns:a16="http://schemas.microsoft.com/office/drawing/2014/main" val="1081727358"/>
                    </a:ext>
                  </a:extLst>
                </a:gridCol>
                <a:gridCol w="1046617">
                  <a:extLst>
                    <a:ext uri="{9D8B030D-6E8A-4147-A177-3AD203B41FA5}">
                      <a16:colId xmlns:a16="http://schemas.microsoft.com/office/drawing/2014/main" val="2901611962"/>
                    </a:ext>
                  </a:extLst>
                </a:gridCol>
              </a:tblGrid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 สอ.อื่น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38,000,000.00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955,003.75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955,003.75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92982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7341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97459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213807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P/F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200,000,000.00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3,493,000.00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3,493,000.00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499158"/>
                  </a:ext>
                </a:extLst>
              </a:tr>
              <a:tr h="10155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67919"/>
                  </a:ext>
                </a:extLst>
              </a:tr>
              <a:tr h="11002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805350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PN 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ธนาคารทหารไทย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1,500,000.00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939465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554695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PN </a:t>
                      </a: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ไอซีบีซี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1,500,000.00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804857"/>
                  </a:ext>
                </a:extLst>
              </a:tr>
              <a:tr h="777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146014"/>
                  </a:ext>
                </a:extLst>
              </a:tr>
              <a:tr h="20772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37,860,628.25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495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A1B30C7-DCAD-4A61-BDC8-13B5493EB0CD}"/>
              </a:ext>
            </a:extLst>
          </p:cNvPr>
          <p:cNvSpPr txBox="1"/>
          <p:nvPr/>
        </p:nvSpPr>
        <p:spPr>
          <a:xfrm>
            <a:off x="1335658" y="250911"/>
            <a:ext cx="23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531AF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รวมรายได้จากการลงทุน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77FE730-A4AA-4E6F-9327-A0B5D8138CBF}"/>
              </a:ext>
            </a:extLst>
          </p:cNvPr>
          <p:cNvSpPr/>
          <p:nvPr/>
        </p:nvSpPr>
        <p:spPr>
          <a:xfrm rot="3793729">
            <a:off x="6367748" y="4781327"/>
            <a:ext cx="352540" cy="2754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27DA711-92FF-4F0E-9F5F-959F1CD628E6}"/>
              </a:ext>
            </a:extLst>
          </p:cNvPr>
          <p:cNvSpPr/>
          <p:nvPr/>
        </p:nvSpPr>
        <p:spPr>
          <a:xfrm rot="3642183">
            <a:off x="7004892" y="5407447"/>
            <a:ext cx="352540" cy="2754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03341FF-FF1E-4508-815B-A0350F1B3E90}"/>
              </a:ext>
            </a:extLst>
          </p:cNvPr>
          <p:cNvSpPr/>
          <p:nvPr/>
        </p:nvSpPr>
        <p:spPr>
          <a:xfrm rot="3642183">
            <a:off x="6727629" y="5912391"/>
            <a:ext cx="352540" cy="2754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AF51B5C-16BB-4F66-B92A-45A5893DE123}"/>
              </a:ext>
            </a:extLst>
          </p:cNvPr>
          <p:cNvSpPr/>
          <p:nvPr/>
        </p:nvSpPr>
        <p:spPr>
          <a:xfrm>
            <a:off x="6768396" y="4351661"/>
            <a:ext cx="2133233" cy="297458"/>
          </a:xfrm>
          <a:prstGeom prst="wedgeRectCallout">
            <a:avLst>
              <a:gd name="adj1" fmla="val -46538"/>
              <a:gd name="adj2" fmla="val 113377"/>
            </a:avLst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กองทุนส่วนบุคคล </a:t>
            </a:r>
            <a:r>
              <a:rPr lang="en-US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Private Fund</a:t>
            </a:r>
            <a:endParaRPr lang="th-TH" sz="16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B95A65E9-357E-4F75-A317-ECEB4E2086C8}"/>
              </a:ext>
            </a:extLst>
          </p:cNvPr>
          <p:cNvSpPr/>
          <p:nvPr/>
        </p:nvSpPr>
        <p:spPr>
          <a:xfrm>
            <a:off x="7801961" y="5230401"/>
            <a:ext cx="2278473" cy="297458"/>
          </a:xfrm>
          <a:prstGeom prst="wedgeRectCallout">
            <a:avLst>
              <a:gd name="adj1" fmla="val -67195"/>
              <a:gd name="adj2" fmla="val 46711"/>
            </a:avLst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ตั๋วสัญญาใช้เงิน </a:t>
            </a:r>
            <a:r>
              <a:rPr lang="en-US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Promissory Note</a:t>
            </a:r>
            <a:endParaRPr lang="th-TH" sz="16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90088E9F-DE5A-4296-B419-40A7CB56B96A}"/>
              </a:ext>
            </a:extLst>
          </p:cNvPr>
          <p:cNvSpPr/>
          <p:nvPr/>
        </p:nvSpPr>
        <p:spPr>
          <a:xfrm>
            <a:off x="7040137" y="6419161"/>
            <a:ext cx="2311344" cy="297458"/>
          </a:xfrm>
          <a:prstGeom prst="wedgeRectCallout">
            <a:avLst>
              <a:gd name="adj1" fmla="val -46021"/>
              <a:gd name="adj2" fmla="val -138473"/>
            </a:avLst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ตั๋วสัญญาใช้เงิน </a:t>
            </a:r>
            <a:r>
              <a:rPr lang="en-US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Promissory Note</a:t>
            </a:r>
            <a:endParaRPr lang="th-TH" sz="16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746F48-9456-43F4-B8AC-534609F53213}"/>
              </a:ext>
            </a:extLst>
          </p:cNvPr>
          <p:cNvSpPr/>
          <p:nvPr/>
        </p:nvSpPr>
        <p:spPr>
          <a:xfrm>
            <a:off x="8896823" y="4296578"/>
            <a:ext cx="414449" cy="46166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857AB2-287A-46BA-B091-73DF163C1B81}"/>
              </a:ext>
            </a:extLst>
          </p:cNvPr>
          <p:cNvSpPr/>
          <p:nvPr/>
        </p:nvSpPr>
        <p:spPr>
          <a:xfrm>
            <a:off x="9302613" y="5748968"/>
            <a:ext cx="414449" cy="46166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  <a:endParaRPr lang="th-TH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AECA29-7AC4-4079-ADA9-9A9C5CD8BAD5}"/>
              </a:ext>
            </a:extLst>
          </p:cNvPr>
          <p:cNvCxnSpPr/>
          <p:nvPr/>
        </p:nvCxnSpPr>
        <p:spPr>
          <a:xfrm flipV="1">
            <a:off x="9463489" y="5527859"/>
            <a:ext cx="0" cy="22110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CB161E-42E4-4223-82EC-7A936F180982}"/>
              </a:ext>
            </a:extLst>
          </p:cNvPr>
          <p:cNvCxnSpPr>
            <a:cxnSpLocks/>
          </p:cNvCxnSpPr>
          <p:nvPr/>
        </p:nvCxnSpPr>
        <p:spPr>
          <a:xfrm flipH="1">
            <a:off x="9199081" y="6187804"/>
            <a:ext cx="152400" cy="19096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563685-2DF8-49D3-B9FF-FEA0D89042E3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5E440-CDF3-44DD-A897-590065BD7E1F}"/>
              </a:ext>
            </a:extLst>
          </p:cNvPr>
          <p:cNvSpPr txBox="1"/>
          <p:nvPr/>
        </p:nvSpPr>
        <p:spPr>
          <a:xfrm>
            <a:off x="5109211" y="222755"/>
            <a:ext cx="6126480" cy="58477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ยังไม่รวมรายได้จากการซื้อหุ้นกู้ระหว่างปี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0D627-EE2D-4AC8-8B15-DA19420C67DB}"/>
              </a:ext>
            </a:extLst>
          </p:cNvPr>
          <p:cNvSpPr/>
          <p:nvPr/>
        </p:nvSpPr>
        <p:spPr>
          <a:xfrm>
            <a:off x="10869930" y="6453451"/>
            <a:ext cx="1131570" cy="309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291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rgbClr val="0000CC"/>
                </a:solidFill>
              </a:rPr>
              <a:t>แผนยุทธศาสตร์ 2565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2" y="2084852"/>
            <a:ext cx="2984443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44" y="1775397"/>
            <a:ext cx="6385885" cy="44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351" y="2551287"/>
            <a:ext cx="1169183" cy="17851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th-TH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</a:p>
          <a:p>
            <a:pPr algn="ctr" defTabSz="1219140"/>
            <a:r>
              <a:rPr lang="th-TH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กลยุทธ์</a:t>
            </a:r>
          </a:p>
          <a:p>
            <a:pPr algn="ctr" defTabSz="1219140"/>
            <a:r>
              <a:rPr lang="th-TH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</a:t>
            </a:r>
          </a:p>
          <a:p>
            <a:pPr algn="ctr" defTabSz="1219140"/>
            <a:r>
              <a:rPr lang="th-TH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กิจกรรม </a:t>
            </a:r>
          </a:p>
        </p:txBody>
      </p:sp>
      <p:sp>
        <p:nvSpPr>
          <p:cNvPr id="7" name="ลูกศรขวา 6"/>
          <p:cNvSpPr/>
          <p:nvPr/>
        </p:nvSpPr>
        <p:spPr>
          <a:xfrm>
            <a:off x="1487489" y="3332991"/>
            <a:ext cx="553755" cy="480053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8427129" y="3193552"/>
            <a:ext cx="553755" cy="480053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8238" y="6134554"/>
            <a:ext cx="4302765" cy="584771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อีกเป้าหมายหนึ่งที่ต้องทำให้บรรลุ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F5A28-7519-4FC9-9C1B-A8D91044B30A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328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27974-DBDC-4CA1-91FE-FC0BBCCF7C3F}"/>
              </a:ext>
            </a:extLst>
          </p:cNvPr>
          <p:cNvSpPr txBox="1"/>
          <p:nvPr/>
        </p:nvSpPr>
        <p:spPr>
          <a:xfrm>
            <a:off x="148591" y="2659045"/>
            <a:ext cx="118871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ระบบติดตามให้บรรลุเป้าหมายตามแผนยุทธศาสตร์ ในปี 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4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สหกรณ์ออมทรัพย์กรมการพัฒนาชุมชน จำกัด</a:t>
            </a:r>
          </a:p>
        </p:txBody>
      </p:sp>
    </p:spTree>
    <p:extLst>
      <p:ext uri="{BB962C8B-B14F-4D97-AF65-F5344CB8AC3E}">
        <p14:creationId xmlns:p14="http://schemas.microsoft.com/office/powerpoint/2010/main" val="211277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A5C185-6BFE-49BD-99F0-281CE20CE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54911"/>
              </p:ext>
            </p:extLst>
          </p:nvPr>
        </p:nvGraphicFramePr>
        <p:xfrm>
          <a:off x="274320" y="819200"/>
          <a:ext cx="11750039" cy="5025535"/>
        </p:xfrm>
        <a:graphic>
          <a:graphicData uri="http://schemas.openxmlformats.org/drawingml/2006/table">
            <a:tbl>
              <a:tblPr/>
              <a:tblGrid>
                <a:gridCol w="761040">
                  <a:extLst>
                    <a:ext uri="{9D8B030D-6E8A-4147-A177-3AD203B41FA5}">
                      <a16:colId xmlns:a16="http://schemas.microsoft.com/office/drawing/2014/main" val="2090255847"/>
                    </a:ext>
                  </a:extLst>
                </a:gridCol>
                <a:gridCol w="5710523">
                  <a:extLst>
                    <a:ext uri="{9D8B030D-6E8A-4147-A177-3AD203B41FA5}">
                      <a16:colId xmlns:a16="http://schemas.microsoft.com/office/drawing/2014/main" val="976511750"/>
                    </a:ext>
                  </a:extLst>
                </a:gridCol>
                <a:gridCol w="1991169">
                  <a:extLst>
                    <a:ext uri="{9D8B030D-6E8A-4147-A177-3AD203B41FA5}">
                      <a16:colId xmlns:a16="http://schemas.microsoft.com/office/drawing/2014/main" val="159383973"/>
                    </a:ext>
                  </a:extLst>
                </a:gridCol>
                <a:gridCol w="1580015">
                  <a:extLst>
                    <a:ext uri="{9D8B030D-6E8A-4147-A177-3AD203B41FA5}">
                      <a16:colId xmlns:a16="http://schemas.microsoft.com/office/drawing/2014/main" val="3860225886"/>
                    </a:ext>
                  </a:extLst>
                </a:gridCol>
                <a:gridCol w="1707292">
                  <a:extLst>
                    <a:ext uri="{9D8B030D-6E8A-4147-A177-3AD203B41FA5}">
                      <a16:colId xmlns:a16="http://schemas.microsoft.com/office/drawing/2014/main" val="1009318798"/>
                    </a:ext>
                  </a:extLst>
                </a:gridCol>
              </a:tblGrid>
              <a:tr h="35643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เป้าหมายยุทธศาสตร์สหกรณ์ออมทรัพย์กรมการพัฒนาชุมชน จำกัด 256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994853"/>
                  </a:ext>
                </a:extLst>
              </a:tr>
              <a:tr h="374763"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</a:t>
                      </a:r>
                    </a:p>
                  </a:txBody>
                  <a:tcPr marL="7840" marR="7840" marT="78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แผนงาน-กิจกรรม</a:t>
                      </a:r>
                    </a:p>
                  </a:txBody>
                  <a:tcPr marL="7840" marR="7840" marT="78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7840" marR="7840" marT="78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จนท ผู้รับผิดชอบ</a:t>
                      </a:r>
                    </a:p>
                  </a:txBody>
                  <a:tcPr marL="7840" marR="7840" marT="78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กก.ผู้รับผิดชอบ</a:t>
                      </a:r>
                    </a:p>
                  </a:txBody>
                  <a:tcPr marL="7840" marR="7840" marT="78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41202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สมาชิกทำธุรกรรมกับสหกรณ์เพิ่มขึ้น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รองสายธุรกิจ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614500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เกณฑ์มาตรฐานทางการเงิน เพิ่มเป็น </a:t>
                      </a:r>
                      <a:r>
                        <a:rPr lang="en-US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</a:t>
                      </a:r>
                      <a:endParaRPr lang="th-TH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80%</a:t>
                      </a:r>
                      <a:endParaRPr lang="th-TH" sz="2000" b="1" i="0" u="none" strike="noStrike" dirty="0">
                        <a:solidFill>
                          <a:srgbClr val="531AF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ฝ่ายบัญชี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863477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ความสำเร็จของแผนธุรกิจ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เฉลี่ย 4 คะแนน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ผจก.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548954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ตัวชี้วัดคุณภาพสหกรณ์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 </a:t>
                      </a: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 4 ชุด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รองสายนโยบาย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075466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รางวัลสหกรณ์แห่งชาติ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ระดับภาค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ผจก.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234616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สอ.มีตัวชี้วัดบทบาทเป็นที่ปรึกษาทางการเงิน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เริ่มดำเนินการ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ฝ่ายสินเชื่อ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59765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สมาชิกมีส่วนร่วมในการเลือกตั้ง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ฝ่ายนโยบาย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กก.สรรหา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834686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สมาชิกร่วมในโครงการส่งเสริม </a:t>
                      </a:r>
                      <a:r>
                        <a:rPr lang="th-TH" sz="20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คสพ</a:t>
                      </a:r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ฝ่ายสวัสดิการ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กก.สวัสดิการ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464676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คะแนนความพึงพอใจของสมาชิก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รองสายนโยบาย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185832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การมีส่วนร่วมของกรรมการ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ผจก.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704714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คะแนนสมรรถนะผ่านเกณฑ์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ผจก.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076535"/>
                  </a:ext>
                </a:extLst>
              </a:tr>
              <a:tr h="356431"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คะแนนความผูกพันและความพึงพอใจ จนท.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ผจก.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rgbClr val="531AF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7840" marR="7840" marT="784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430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9B5EB1-C738-4AB0-9C14-3DF77CB64F2C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4770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A7E411-5619-42B1-8808-CFBC77129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42546"/>
              </p:ext>
            </p:extLst>
          </p:nvPr>
        </p:nvGraphicFramePr>
        <p:xfrm>
          <a:off x="228600" y="194311"/>
          <a:ext cx="11761470" cy="6590205"/>
        </p:xfrm>
        <a:graphic>
          <a:graphicData uri="http://schemas.openxmlformats.org/drawingml/2006/table">
            <a:tbl>
              <a:tblPr/>
              <a:tblGrid>
                <a:gridCol w="794291">
                  <a:extLst>
                    <a:ext uri="{9D8B030D-6E8A-4147-A177-3AD203B41FA5}">
                      <a16:colId xmlns:a16="http://schemas.microsoft.com/office/drawing/2014/main" val="1472142664"/>
                    </a:ext>
                  </a:extLst>
                </a:gridCol>
                <a:gridCol w="5276516">
                  <a:extLst>
                    <a:ext uri="{9D8B030D-6E8A-4147-A177-3AD203B41FA5}">
                      <a16:colId xmlns:a16="http://schemas.microsoft.com/office/drawing/2014/main" val="151849323"/>
                    </a:ext>
                  </a:extLst>
                </a:gridCol>
                <a:gridCol w="2326951">
                  <a:extLst>
                    <a:ext uri="{9D8B030D-6E8A-4147-A177-3AD203B41FA5}">
                      <a16:colId xmlns:a16="http://schemas.microsoft.com/office/drawing/2014/main" val="2153965767"/>
                    </a:ext>
                  </a:extLst>
                </a:gridCol>
                <a:gridCol w="1540202">
                  <a:extLst>
                    <a:ext uri="{9D8B030D-6E8A-4147-A177-3AD203B41FA5}">
                      <a16:colId xmlns:a16="http://schemas.microsoft.com/office/drawing/2014/main" val="75518898"/>
                    </a:ext>
                  </a:extLst>
                </a:gridCol>
                <a:gridCol w="1823510">
                  <a:extLst>
                    <a:ext uri="{9D8B030D-6E8A-4147-A177-3AD203B41FA5}">
                      <a16:colId xmlns:a16="http://schemas.microsoft.com/office/drawing/2014/main" val="2447466509"/>
                    </a:ext>
                  </a:extLst>
                </a:gridCol>
              </a:tblGrid>
              <a:tr h="33478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เป้าหมายกลยุทธ์สหกรณ์ออมทรัพย์กรมการพัฒนาชุมชน จำกัด 2565 - สายธุรกิจ</a:t>
                      </a:r>
                    </a:p>
                  </a:txBody>
                  <a:tcPr marL="5339" marR="5339" marT="5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775894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แผนงาน-กิจกรรม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จนท.ผู้รับผิดชอบ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กก.ผู้รับผิดชอบ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560811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เพิ่มเงินฝากให้ได้ 35-40 % ของสินทรัพย์รวม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38%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การเงิน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267321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พัฒนาระบบและบริหารเงินฝาก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การเงิน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086490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พัฒนาธุรกิจเครือข่าย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การเงิน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786335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สื่อสารคุณค่าการลงทุนด้วยการสะสมหุ้น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x </a:t>
                      </a:r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กก.ศษ.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969869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รักษาระดับการเติบโตของหุ้นไม่ให้เกิน 40% ของสินทรัพย์รวม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362525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พัฒนาอุดมการณ์สหกรณ์แก่สมาชิก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เผยแพร่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กก.ศษ.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088481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ลดอัตราส่วนลูกหนี้ต่อสินทรัพย์รวมเหลือต่ำกว่า 80 %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&gt;70.00-80.00%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228909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เพิ่มเงินกู้ระยะสั้น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924394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B3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พัฒนาสินเชื่อเฉพาะกลุ่ม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484358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B4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พัฒนาระบบหลักประกัน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ประกาศใช้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833964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B5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ปรับวงเงินและงวดการชำระหนี้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627512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B6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ปรับปรุงกระบวนการบริหารสินเชื่อ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ประกาศใช้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449546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F3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พัฒนาธุรกิจให้คำปรึกษาทางการเงิน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192107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พัฒนาระบบกำกับดูแลสินเชื่อมีปัญหา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กก.เงินกู้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555277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H4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พัฒนาศักยภาพในการแก้ปัญหาหนี้สินของสมาชิก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ชุดวิชา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</a:t>
                      </a:r>
                      <a:r>
                        <a:rPr lang="th-TH" sz="2000" b="0" i="0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ศษ</a:t>
                      </a:r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151586"/>
                  </a:ext>
                </a:extLst>
              </a:tr>
              <a:tr h="3264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D11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นโยบายมาตรการการกำกับดูแลด้านกระบวนการสินเชื่อ และการบริหารธุรกิจ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 และการเงิน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116687"/>
                  </a:ext>
                </a:extLst>
              </a:tr>
              <a:tr h="2797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แผนลูกค้าสัมพันธ์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วิเคราะห์ออกแบบ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สวัสดิการ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</a:t>
                      </a:r>
                      <a:r>
                        <a:rPr lang="th-TH" sz="2000" b="0" i="0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ศษ</a:t>
                      </a:r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424246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G3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แผนส่งเสริมสวัสดิการสมาชิกและครอบครัว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สวัสดิการ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ก.สวัสดิการ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32404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H2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พัฒนางานศูนย์บริการสมาชิก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สวัสดิการ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กก.สวัสดิการ</a:t>
                      </a:r>
                    </a:p>
                  </a:txBody>
                  <a:tcPr marL="5339" marR="5339" marT="5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9820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4C15EF-4AF8-46AA-A5E3-971ECC307168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187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E7BAA-5AD9-44DB-94B3-3392E6C4F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686072"/>
              </p:ext>
            </p:extLst>
          </p:nvPr>
        </p:nvGraphicFramePr>
        <p:xfrm>
          <a:off x="308610" y="182881"/>
          <a:ext cx="11544299" cy="6549392"/>
        </p:xfrm>
        <a:graphic>
          <a:graphicData uri="http://schemas.openxmlformats.org/drawingml/2006/table">
            <a:tbl>
              <a:tblPr/>
              <a:tblGrid>
                <a:gridCol w="779625">
                  <a:extLst>
                    <a:ext uri="{9D8B030D-6E8A-4147-A177-3AD203B41FA5}">
                      <a16:colId xmlns:a16="http://schemas.microsoft.com/office/drawing/2014/main" val="4210117259"/>
                    </a:ext>
                  </a:extLst>
                </a:gridCol>
                <a:gridCol w="5152545">
                  <a:extLst>
                    <a:ext uri="{9D8B030D-6E8A-4147-A177-3AD203B41FA5}">
                      <a16:colId xmlns:a16="http://schemas.microsoft.com/office/drawing/2014/main" val="225233602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val="2079724621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1037091963"/>
                    </a:ext>
                  </a:extLst>
                </a:gridCol>
                <a:gridCol w="1554479">
                  <a:extLst>
                    <a:ext uri="{9D8B030D-6E8A-4147-A177-3AD203B41FA5}">
                      <a16:colId xmlns:a16="http://schemas.microsoft.com/office/drawing/2014/main" val="349490912"/>
                    </a:ext>
                  </a:extLst>
                </a:gridCol>
              </a:tblGrid>
              <a:tr h="52883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เป้าหมายกลยุทธ์สหกรณ์ออมทรัพย์กรมการพัฒนาชุมชน จำกัด 2565 - สายนโยบายและบริหาร</a:t>
                      </a:r>
                    </a:p>
                  </a:txBody>
                  <a:tcPr marL="6757" marR="6757" marT="67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732426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แผนงาน-กิจกรรม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จนท.ผู้รับผิดชอบ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กก.ผู้รับผิดชอบ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606968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D10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แผนรักษาความต่อเนื่องของธุรกิจ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สารสนเทศ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628532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D9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พัฒนาแผนและระบบสำรองข้อมูล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ประกาศใช้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สารสนเทศ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201896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F5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ทำแผนแม่บทเทคโนโลยีสารสนเทศ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สารสนเทศ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740421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G1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พัฒนาระบบฐานข้อมูลสมาชิกอย่างต่อเนื่อง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ระบบ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สารสนเทศ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062662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H3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พัฒนาระบบจัดการข้อร้องเรียน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794154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K1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พัฒนาระบบสมรรถนะของเจ้าหน้าที่และบริหารอาชีพ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62038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K2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พัฒนาแผนพัฒนาบุคลากร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วางระบบ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74418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K3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พัฒนาระบบสมรรถนะและแผนพัฒนากรรมการ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กำหนดระบบบริหารสมรรถนะ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630999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K4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พัฒนาโครงสร้างระบบงานอย่างต่อเนื่อง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พัฒนาระบบเก็บปริมาณงาน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036318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L1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พัฒนาระบบบริหารคนเก่ง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519560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กำหนดโครงสร้างระบบงานบริหารทรัพยากรบุคคล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846872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L3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พัฒนาระบบบริหารผลการปฏิบัติงานเจ้าหน้าที่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59835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L5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พัฒนาตัวชี้วัดความสำเร็จระบบบริหารทรัพยากรบุคคล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924095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M1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พัฒนาระบบบริหารความผูกพันในองค์กร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กรอบความคิด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637192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E3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ปรับระบบงานสารบรรณ พัสดุ และสื่อสารภายใน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กำหนดระเบียบ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757" marR="6757" marT="67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052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264D9F-887E-42C9-ADAA-0BD7A72BD75F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3998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C2D2CD-1544-41C1-98A6-C0D363E68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13473"/>
              </p:ext>
            </p:extLst>
          </p:nvPr>
        </p:nvGraphicFramePr>
        <p:xfrm>
          <a:off x="354330" y="388620"/>
          <a:ext cx="11567160" cy="6053963"/>
        </p:xfrm>
        <a:graphic>
          <a:graphicData uri="http://schemas.openxmlformats.org/drawingml/2006/table">
            <a:tbl>
              <a:tblPr/>
              <a:tblGrid>
                <a:gridCol w="781168">
                  <a:extLst>
                    <a:ext uri="{9D8B030D-6E8A-4147-A177-3AD203B41FA5}">
                      <a16:colId xmlns:a16="http://schemas.microsoft.com/office/drawing/2014/main" val="928709078"/>
                    </a:ext>
                  </a:extLst>
                </a:gridCol>
                <a:gridCol w="5014002">
                  <a:extLst>
                    <a:ext uri="{9D8B030D-6E8A-4147-A177-3AD203B41FA5}">
                      <a16:colId xmlns:a16="http://schemas.microsoft.com/office/drawing/2014/main" val="3532432069"/>
                    </a:ext>
                  </a:extLst>
                </a:gridCol>
                <a:gridCol w="2960210">
                  <a:extLst>
                    <a:ext uri="{9D8B030D-6E8A-4147-A177-3AD203B41FA5}">
                      <a16:colId xmlns:a16="http://schemas.microsoft.com/office/drawing/2014/main" val="3032308828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78565558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509581972"/>
                    </a:ext>
                  </a:extLst>
                </a:gridCol>
              </a:tblGrid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D1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ทบทวน ปรับระเบียบ 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นิติกร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อนก.กฎหมาย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570348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D2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พัฒนาศักยภาพผู้แทน/ตัวแทน 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วางหลักสูตร ทำแผน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กก.ศษ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679975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D3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พัฒนาเครือข่ายผู้แทน/ตัวแทน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กำหนดระเบียบ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อนก.กฎหมาย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659965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D4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พัฒนาระบบบริหาร และบริการในภูมิภาค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ประกาศใช้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538991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D5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ส่งเสริมเครือข่าย สอ.แจ้งวัฒนะ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ร่วมกิจกรรม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กก.ศษ.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527167"/>
                  </a:ext>
                </a:extLst>
              </a:tr>
              <a:tr h="2952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D6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กำหนดนโยบาย 5 ด้านเพื่อธรรมา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บาลในระดับกรรมการ 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ด้านความขัดแย้งทางผลประโยชน์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51438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D7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ทบทวนและออกประกาศจรรยาบรรณ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100264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D8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กำหนดแนวทางปฏิบัติตามหลักจรรยาบรรณ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ติดตามประเมินผล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581044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E1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ทำยุทธศาสตร์สำนักงาน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ทบทวน และกำหนด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737689"/>
                  </a:ext>
                </a:extLst>
              </a:tr>
              <a:tr h="3782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E2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ทำและดำเนินงานแผนธุรกิจ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จนท ร่วม และใช้แผนธุรกิจประกอบ </a:t>
                      </a:r>
                      <a:r>
                        <a:rPr lang="en-US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420163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E4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กำหนดมาตรฐานการปฏิบัติงาน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กระบวนงาน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862500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E5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กำกับและปรับขั้นตอนการปฏิบัติงาน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ผิดพลาด=0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441797"/>
                  </a:ext>
                </a:extLst>
              </a:tr>
              <a:tr h="3073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E6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แผนพัฒนาองค์กร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กำหนดแผน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807113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E7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แผนถ่ายทอดตัวชี้วัด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อบรมฝ่ายจัดการ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796020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F1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พัฒนาระบบสื่อสารภาพลักษณ์องค์กร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ทำแผนส่งเสริม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ก.ศษ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653602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F4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ส่งเสริมนวัตกรรม การวิจัยและการพัฒนา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เรื่อง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th-TH" sz="2000" b="0" i="0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ศษ</a:t>
                      </a:r>
                      <a:endParaRPr lang="th-TH" sz="2000" b="0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515366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I2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ส่งเสริมหลักสูตรการวางแผนและบริหารการเงิน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พัฒนาหลักสูตร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51615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I3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บริหารประสบการณ์ของสมาชิก (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CEM)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จัดการความรู้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กก.อำนวยการ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941243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L4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พัฒนาระบบประเมินผลการปฏิบัติงานกรรมการ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วางระบบ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กพร</a:t>
                      </a:r>
                    </a:p>
                  </a:txBody>
                  <a:tcPr marL="6145" marR="6145" marT="61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3302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C11D32-AF17-4233-A5E3-BC248490DBFE}"/>
              </a:ext>
            </a:extLst>
          </p:cNvPr>
          <p:cNvSpPr txBox="1"/>
          <p:nvPr/>
        </p:nvSpPr>
        <p:spPr>
          <a:xfrm>
            <a:off x="11452860" y="-12573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7135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144EE-EFFF-4EA8-A89D-56DB282C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10"/>
            <a:ext cx="12192000" cy="5703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E376E-8591-4FC7-8A8C-43E8C2AE277E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685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9">
            <a:extLst>
              <a:ext uri="{FF2B5EF4-FFF2-40B4-BE49-F238E27FC236}">
                <a16:creationId xmlns:a16="http://schemas.microsoft.com/office/drawing/2014/main" id="{416D14C8-BE60-4E3F-8C9A-F2E71E7DAAC3}"/>
              </a:ext>
            </a:extLst>
          </p:cNvPr>
          <p:cNvSpPr txBox="1"/>
          <p:nvPr/>
        </p:nvSpPr>
        <p:spPr>
          <a:xfrm>
            <a:off x="831383" y="258181"/>
            <a:ext cx="105270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5 - 6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ระดมสมองจัดทำแผนธุรกิจประจำปี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endParaRPr lang="th-TH" sz="36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ณ. โรงแรมรอยัล </a:t>
            </a:r>
            <a:r>
              <a:rPr lang="th-TH" sz="3200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ออคิด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เชอราตัน กรุงเทพฯ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8F9B4-1509-4805-848E-17D0A4376C35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64ECE-CDE3-4AB3-AA29-C6E8A784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22" y="1637911"/>
            <a:ext cx="3312846" cy="2193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68CD6-66E4-4201-BD3D-E0C717279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42" y="1637911"/>
            <a:ext cx="3312847" cy="2193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48511-C202-4C63-9F03-7BB0B3E0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42" y="4049475"/>
            <a:ext cx="3312847" cy="219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C2CD36-37E8-4CA0-B2D7-3FB2CBC83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2" y="1637910"/>
            <a:ext cx="3312847" cy="2193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4413-D6F0-4B6C-9659-4092984B8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1" y="4032890"/>
            <a:ext cx="3312847" cy="2193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937DCF-27E2-4184-B036-68AD06990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21" y="4025140"/>
            <a:ext cx="3312847" cy="21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10A25-EA0D-49F0-BAE8-06A1E037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906"/>
          <a:stretch/>
        </p:blipFill>
        <p:spPr>
          <a:xfrm>
            <a:off x="1" y="697229"/>
            <a:ext cx="12191998" cy="5680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27070-A577-4B2A-A6A9-E8781F67D8DA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1612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26971-0322-4141-8988-B8ED759FA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1733" r="813"/>
          <a:stretch/>
        </p:blipFill>
        <p:spPr>
          <a:xfrm>
            <a:off x="0" y="765810"/>
            <a:ext cx="12283438" cy="4537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700648-F70E-4839-A72B-05DA154DAECB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503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1">
            <a:extLst>
              <a:ext uri="{FF2B5EF4-FFF2-40B4-BE49-F238E27FC236}">
                <a16:creationId xmlns:a16="http://schemas.microsoft.com/office/drawing/2014/main" id="{601720AE-90D7-424A-A578-FC8E3D093662}"/>
              </a:ext>
            </a:extLst>
          </p:cNvPr>
          <p:cNvSpPr txBox="1"/>
          <p:nvPr/>
        </p:nvSpPr>
        <p:spPr>
          <a:xfrm>
            <a:off x="392484" y="357808"/>
            <a:ext cx="11344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18 </a:t>
            </a:r>
            <a:r>
              <a:rPr lang="th-T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พิธีลงนามคำรับรองการปฏิบัติงานระหว่างคณะกรรมการและฝ่ายจัดการ </a:t>
            </a:r>
          </a:p>
          <a:p>
            <a:pPr algn="ctr"/>
            <a:r>
              <a:rPr lang="th-TH" altLang="x-non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 </a:t>
            </a:r>
            <a:r>
              <a:rPr lang="x-none" altLang="x-non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3001</a:t>
            </a:r>
            <a:r>
              <a:rPr lang="th-TH" altLang="x-non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กรมการพัฒนาชุมชน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A3072-733B-48CF-9E1D-A94D7A4D19EC}"/>
              </a:ext>
            </a:extLst>
          </p:cNvPr>
          <p:cNvSpPr txBox="1"/>
          <p:nvPr/>
        </p:nvSpPr>
        <p:spPr>
          <a:xfrm>
            <a:off x="11510010" y="21717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32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D7D9F-7E37-4A3E-84F9-FB62A079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15" y="1780638"/>
            <a:ext cx="3130072" cy="224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BA271-E1FB-4F0A-8A65-67F196BE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253642"/>
            <a:ext cx="3324379" cy="227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580F7-6CEF-4BDB-807D-69F8ADC78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49" y="4265071"/>
            <a:ext cx="3324380" cy="2241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0EADA-7FAA-4976-AB24-5F9B22385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48" y="1780637"/>
            <a:ext cx="3210082" cy="2270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10BEC0-DA89-45C5-9740-C5D9144A0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1780635"/>
            <a:ext cx="3130072" cy="22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5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9">
            <a:extLst>
              <a:ext uri="{FF2B5EF4-FFF2-40B4-BE49-F238E27FC236}">
                <a16:creationId xmlns:a16="http://schemas.microsoft.com/office/drawing/2014/main" id="{906EC43F-3C5C-4326-BC03-1CDCDD8D3A70}"/>
              </a:ext>
            </a:extLst>
          </p:cNvPr>
          <p:cNvSpPr txBox="1"/>
          <p:nvPr/>
        </p:nvSpPr>
        <p:spPr>
          <a:xfrm>
            <a:off x="831383" y="258181"/>
            <a:ext cx="105270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ปฐมนิเทศเจ้าหน้าที่ใหม่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ณ. ห้องรับรองกรรมการ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สหกรณ์ออมทรัพย์กรมการพัฒนาชุมชน จำกัด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14EBA-97A2-4026-A527-7425DA435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93" y="1792250"/>
            <a:ext cx="3545445" cy="2657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39408-2030-4010-BB17-BFA62C42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7" y="3905792"/>
            <a:ext cx="3545446" cy="2657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FCA36-9FA8-42A9-88C1-0EF583D04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99" y="3887779"/>
            <a:ext cx="3531355" cy="26473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86CE08-3BB9-4567-A325-BEF1F3D79928}"/>
              </a:ext>
            </a:extLst>
          </p:cNvPr>
          <p:cNvSpPr txBox="1"/>
          <p:nvPr/>
        </p:nvSpPr>
        <p:spPr>
          <a:xfrm>
            <a:off x="11510010" y="21717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33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6827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76F0F-C1B7-4367-9DC8-32DFA72D3053}"/>
              </a:ext>
            </a:extLst>
          </p:cNvPr>
          <p:cNvSpPr/>
          <p:nvPr/>
        </p:nvSpPr>
        <p:spPr>
          <a:xfrm>
            <a:off x="1143000" y="2895630"/>
            <a:ext cx="1005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ผลการดำเนินงานตามแผนธุรกิจ ณ </a:t>
            </a:r>
            <a:r>
              <a:rPr 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 </a:t>
            </a:r>
            <a:r>
              <a:rPr 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0891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CA5FEA14-CEA0-4FFF-9C1A-ED68D4B16C25}"/>
              </a:ext>
            </a:extLst>
          </p:cNvPr>
          <p:cNvSpPr txBox="1">
            <a:spLocks/>
          </p:cNvSpPr>
          <p:nvPr/>
        </p:nvSpPr>
        <p:spPr>
          <a:xfrm>
            <a:off x="1363980" y="256887"/>
            <a:ext cx="9003030" cy="68688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แผนธุรกิจ 2565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DD9664F-5346-4865-A592-CBC312D2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187768"/>
            <a:ext cx="10378439" cy="47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A0365-1802-49D7-A778-64041A3304FC}"/>
              </a:ext>
            </a:extLst>
          </p:cNvPr>
          <p:cNvSpPr txBox="1"/>
          <p:nvPr/>
        </p:nvSpPr>
        <p:spPr>
          <a:xfrm>
            <a:off x="923640" y="6159373"/>
            <a:ext cx="10650656" cy="523216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</a:rPr>
              <a:t>กำหนดกำไรแล้ว มากำหนดกระแสเงินเข้า เงินออก รายได้ รายจ่าย เพื่อให้เหลือกำไรตามที่ต้องการ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AA6DF-8E38-4303-AA13-46B814D644C5}"/>
              </a:ext>
            </a:extLst>
          </p:cNvPr>
          <p:cNvSpPr/>
          <p:nvPr/>
        </p:nvSpPr>
        <p:spPr>
          <a:xfrm>
            <a:off x="7509510" y="3909060"/>
            <a:ext cx="1783080" cy="62865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7AAFD-33BE-4D22-981F-83C075EF4577}"/>
              </a:ext>
            </a:extLst>
          </p:cNvPr>
          <p:cNvSpPr txBox="1"/>
          <p:nvPr/>
        </p:nvSpPr>
        <p:spPr>
          <a:xfrm>
            <a:off x="7501890" y="4004310"/>
            <a:ext cx="1783080" cy="43088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กำไร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&gt;333-336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44293B-C77D-44D3-818B-B061E2C0CE4F}"/>
              </a:ext>
            </a:extLst>
          </p:cNvPr>
          <p:cNvSpPr/>
          <p:nvPr/>
        </p:nvSpPr>
        <p:spPr>
          <a:xfrm>
            <a:off x="842011" y="1040130"/>
            <a:ext cx="346709" cy="7772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44C6D-D55F-43DA-AD91-BD5F28E11A3D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9114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043" y="86766"/>
            <a:ext cx="4549968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 2565 ในรูปงบแสดงฐานะการเงิน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9" y="721668"/>
            <a:ext cx="9555743" cy="611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7C733D-9F43-45CC-B751-34703E4BB0DC}"/>
              </a:ext>
            </a:extLst>
          </p:cNvPr>
          <p:cNvSpPr/>
          <p:nvPr/>
        </p:nvSpPr>
        <p:spPr>
          <a:xfrm>
            <a:off x="5680710" y="4629150"/>
            <a:ext cx="1085850" cy="251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DC0D50-A390-430B-8D0E-CD28139C3168}"/>
              </a:ext>
            </a:extLst>
          </p:cNvPr>
          <p:cNvSpPr/>
          <p:nvPr/>
        </p:nvSpPr>
        <p:spPr>
          <a:xfrm>
            <a:off x="6793230" y="4838700"/>
            <a:ext cx="1085850" cy="2514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D0748-786C-4842-ABEC-CB6615F51111}"/>
              </a:ext>
            </a:extLst>
          </p:cNvPr>
          <p:cNvSpPr/>
          <p:nvPr/>
        </p:nvSpPr>
        <p:spPr>
          <a:xfrm>
            <a:off x="6793230" y="6153150"/>
            <a:ext cx="1085850" cy="2514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88198F-5C72-4B63-9AF8-FFEF5325E620}"/>
              </a:ext>
            </a:extLst>
          </p:cNvPr>
          <p:cNvCxnSpPr/>
          <p:nvPr/>
        </p:nvCxnSpPr>
        <p:spPr>
          <a:xfrm>
            <a:off x="10798952" y="2880360"/>
            <a:ext cx="0" cy="2468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A445DB-D4D6-49D6-9AA4-661CCC7276AD}"/>
              </a:ext>
            </a:extLst>
          </p:cNvPr>
          <p:cNvCxnSpPr/>
          <p:nvPr/>
        </p:nvCxnSpPr>
        <p:spPr>
          <a:xfrm>
            <a:off x="7876682" y="4991190"/>
            <a:ext cx="0" cy="403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1023A2-1048-4A74-A690-C697895E4C5F}"/>
              </a:ext>
            </a:extLst>
          </p:cNvPr>
          <p:cNvCxnSpPr/>
          <p:nvPr/>
        </p:nvCxnSpPr>
        <p:spPr>
          <a:xfrm>
            <a:off x="1266069" y="5669280"/>
            <a:ext cx="0" cy="2971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AB9949-0961-4AC4-9191-AA3821FA2037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4368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001FF-BCDF-49C5-9929-7E3AA2A46FA4}"/>
              </a:ext>
            </a:extLst>
          </p:cNvPr>
          <p:cNvSpPr txBox="1"/>
          <p:nvPr/>
        </p:nvSpPr>
        <p:spPr>
          <a:xfrm>
            <a:off x="2308860" y="365760"/>
            <a:ext cx="756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เปรียบเทียบผลการดำเนินงานกับแผนธุรกิจ ปี 2565  (เป้าหมายกำไรสุทธิ 336 ล้านบาท)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54C651-7AB6-4BD4-9C31-9EAC440C2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26926"/>
              </p:ext>
            </p:extLst>
          </p:nvPr>
        </p:nvGraphicFramePr>
        <p:xfrm>
          <a:off x="102870" y="1040130"/>
          <a:ext cx="11997691" cy="4678997"/>
        </p:xfrm>
        <a:graphic>
          <a:graphicData uri="http://schemas.openxmlformats.org/drawingml/2006/table">
            <a:tbl>
              <a:tblPr/>
              <a:tblGrid>
                <a:gridCol w="1840230">
                  <a:extLst>
                    <a:ext uri="{9D8B030D-6E8A-4147-A177-3AD203B41FA5}">
                      <a16:colId xmlns:a16="http://schemas.microsoft.com/office/drawing/2014/main" val="278310559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1028342370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195883088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318186656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36532207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1372532323"/>
                    </a:ext>
                  </a:extLst>
                </a:gridCol>
                <a:gridCol w="422910">
                  <a:extLst>
                    <a:ext uri="{9D8B030D-6E8A-4147-A177-3AD203B41FA5}">
                      <a16:colId xmlns:a16="http://schemas.microsoft.com/office/drawing/2014/main" val="1067415223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165346645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14478837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142713822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179190594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264197773"/>
                    </a:ext>
                  </a:extLst>
                </a:gridCol>
                <a:gridCol w="308610">
                  <a:extLst>
                    <a:ext uri="{9D8B030D-6E8A-4147-A177-3AD203B41FA5}">
                      <a16:colId xmlns:a16="http://schemas.microsoft.com/office/drawing/2014/main" val="940462536"/>
                    </a:ext>
                  </a:extLst>
                </a:gridCol>
                <a:gridCol w="262890">
                  <a:extLst>
                    <a:ext uri="{9D8B030D-6E8A-4147-A177-3AD203B41FA5}">
                      <a16:colId xmlns:a16="http://schemas.microsoft.com/office/drawing/2014/main" val="3743722623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139065810"/>
                    </a:ext>
                  </a:extLst>
                </a:gridCol>
                <a:gridCol w="297180">
                  <a:extLst>
                    <a:ext uri="{9D8B030D-6E8A-4147-A177-3AD203B41FA5}">
                      <a16:colId xmlns:a16="http://schemas.microsoft.com/office/drawing/2014/main" val="3561979107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113678001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636651057"/>
                    </a:ext>
                  </a:extLst>
                </a:gridCol>
                <a:gridCol w="286064">
                  <a:extLst>
                    <a:ext uri="{9D8B030D-6E8A-4147-A177-3AD203B41FA5}">
                      <a16:colId xmlns:a16="http://schemas.microsoft.com/office/drawing/2014/main" val="1653328767"/>
                    </a:ext>
                  </a:extLst>
                </a:gridCol>
                <a:gridCol w="313893">
                  <a:extLst>
                    <a:ext uri="{9D8B030D-6E8A-4147-A177-3AD203B41FA5}">
                      <a16:colId xmlns:a16="http://schemas.microsoft.com/office/drawing/2014/main" val="3591733423"/>
                    </a:ext>
                  </a:extLst>
                </a:gridCol>
                <a:gridCol w="325519">
                  <a:extLst>
                    <a:ext uri="{9D8B030D-6E8A-4147-A177-3AD203B41FA5}">
                      <a16:colId xmlns:a16="http://schemas.microsoft.com/office/drawing/2014/main" val="281743028"/>
                    </a:ext>
                  </a:extLst>
                </a:gridCol>
                <a:gridCol w="354684">
                  <a:extLst>
                    <a:ext uri="{9D8B030D-6E8A-4147-A177-3AD203B41FA5}">
                      <a16:colId xmlns:a16="http://schemas.microsoft.com/office/drawing/2014/main" val="2839968518"/>
                    </a:ext>
                  </a:extLst>
                </a:gridCol>
                <a:gridCol w="319605">
                  <a:extLst>
                    <a:ext uri="{9D8B030D-6E8A-4147-A177-3AD203B41FA5}">
                      <a16:colId xmlns:a16="http://schemas.microsoft.com/office/drawing/2014/main" val="599338566"/>
                    </a:ext>
                  </a:extLst>
                </a:gridCol>
                <a:gridCol w="331905">
                  <a:extLst>
                    <a:ext uri="{9D8B030D-6E8A-4147-A177-3AD203B41FA5}">
                      <a16:colId xmlns:a16="http://schemas.microsoft.com/office/drawing/2014/main" val="1473557322"/>
                    </a:ext>
                  </a:extLst>
                </a:gridCol>
                <a:gridCol w="307506">
                  <a:extLst>
                    <a:ext uri="{9D8B030D-6E8A-4147-A177-3AD203B41FA5}">
                      <a16:colId xmlns:a16="http://schemas.microsoft.com/office/drawing/2014/main" val="473863929"/>
                    </a:ext>
                  </a:extLst>
                </a:gridCol>
                <a:gridCol w="237084">
                  <a:extLst>
                    <a:ext uri="{9D8B030D-6E8A-4147-A177-3AD203B41FA5}">
                      <a16:colId xmlns:a16="http://schemas.microsoft.com/office/drawing/2014/main" val="1351922780"/>
                    </a:ext>
                  </a:extLst>
                </a:gridCol>
                <a:gridCol w="439314">
                  <a:extLst>
                    <a:ext uri="{9D8B030D-6E8A-4147-A177-3AD203B41FA5}">
                      <a16:colId xmlns:a16="http://schemas.microsoft.com/office/drawing/2014/main" val="983598351"/>
                    </a:ext>
                  </a:extLst>
                </a:gridCol>
                <a:gridCol w="521047">
                  <a:extLst>
                    <a:ext uri="{9D8B030D-6E8A-4147-A177-3AD203B41FA5}">
                      <a16:colId xmlns:a16="http://schemas.microsoft.com/office/drawing/2014/main" val="407254442"/>
                    </a:ext>
                  </a:extLst>
                </a:gridCol>
              </a:tblGrid>
              <a:tr h="28209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4 เดือน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409779"/>
                  </a:ext>
                </a:extLst>
              </a:tr>
              <a:tr h="28209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325375"/>
                  </a:ext>
                </a:extLst>
              </a:tr>
              <a:tr h="325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เงินฝากสหกรณ์อื่น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41.65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235315"/>
                  </a:ext>
                </a:extLst>
              </a:tr>
              <a:tr h="325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เงินให้กู้แก่สหกรณ์อื่น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20.85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365794"/>
                  </a:ext>
                </a:extLst>
              </a:tr>
              <a:tr h="325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กองทุนส่วนบุคคล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83.35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889420"/>
                  </a:ext>
                </a:extLst>
              </a:tr>
              <a:tr h="313434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พันธบัตร+บัตรเงินฝาก+หุ้นกู้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83.35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26693"/>
                  </a:ext>
                </a:extLst>
              </a:tr>
              <a:tr h="325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ดบรับเงินฝากสอ.อื่น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24.96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1.66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1.50 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10.40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8.19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62960"/>
                  </a:ext>
                </a:extLst>
              </a:tr>
              <a:tr h="32548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รายได้จากการลงทุน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12.41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938213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ดอกเบี้ยรับเงินให้กู้แก่สมาชิก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35.87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32.73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35.99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35.28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36.44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185.00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176.31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63588"/>
                  </a:ext>
                </a:extLst>
              </a:tr>
              <a:tr h="35967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ดอกเบี้ยรับเงินให้กู้แกสหกรณ์อื่น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0.96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433152"/>
                  </a:ext>
                </a:extLst>
              </a:tr>
              <a:tr h="313434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เงินรับฝากสมาชิก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18.05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10.20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5.44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-22.80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28.89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532460"/>
                  </a:ext>
                </a:extLst>
              </a:tr>
              <a:tr h="313434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ทุนเรือนหุ้น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15.79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15.93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17.24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19.30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86.26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14972"/>
                  </a:ext>
                </a:extLst>
              </a:tr>
              <a:tr h="282091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483.95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37.71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34.72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38.58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36.92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39.50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201.60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187.43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53369"/>
                  </a:ext>
                </a:extLst>
              </a:tr>
              <a:tr h="289323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ค่าใช้จ่าย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146.99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8.89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10.28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10.17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10.30 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10.27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61.25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49.91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237521"/>
                  </a:ext>
                </a:extLst>
              </a:tr>
              <a:tr h="313434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กำไรสุทธิ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336.00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28.82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24.44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28.41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26.62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29.23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140.00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137.52</a:t>
                      </a:r>
                    </a:p>
                  </a:txBody>
                  <a:tcPr marL="8942" marR="8942" marT="8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2559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997C8E-3655-48CF-99F7-4EFB8AC6BF05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8527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639ECE-D268-4635-A73A-63F214A00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02959"/>
              </p:ext>
            </p:extLst>
          </p:nvPr>
        </p:nvGraphicFramePr>
        <p:xfrm>
          <a:off x="457201" y="-22860"/>
          <a:ext cx="11429999" cy="6897364"/>
        </p:xfrm>
        <a:graphic>
          <a:graphicData uri="http://schemas.openxmlformats.org/drawingml/2006/table">
            <a:tbl>
              <a:tblPr/>
              <a:tblGrid>
                <a:gridCol w="2043261">
                  <a:extLst>
                    <a:ext uri="{9D8B030D-6E8A-4147-A177-3AD203B41FA5}">
                      <a16:colId xmlns:a16="http://schemas.microsoft.com/office/drawing/2014/main" val="835572883"/>
                    </a:ext>
                  </a:extLst>
                </a:gridCol>
                <a:gridCol w="1050490">
                  <a:extLst>
                    <a:ext uri="{9D8B030D-6E8A-4147-A177-3AD203B41FA5}">
                      <a16:colId xmlns:a16="http://schemas.microsoft.com/office/drawing/2014/main" val="247613839"/>
                    </a:ext>
                  </a:extLst>
                </a:gridCol>
                <a:gridCol w="1062034">
                  <a:extLst>
                    <a:ext uri="{9D8B030D-6E8A-4147-A177-3AD203B41FA5}">
                      <a16:colId xmlns:a16="http://schemas.microsoft.com/office/drawing/2014/main" val="731804422"/>
                    </a:ext>
                  </a:extLst>
                </a:gridCol>
                <a:gridCol w="1131297">
                  <a:extLst>
                    <a:ext uri="{9D8B030D-6E8A-4147-A177-3AD203B41FA5}">
                      <a16:colId xmlns:a16="http://schemas.microsoft.com/office/drawing/2014/main" val="1367789127"/>
                    </a:ext>
                  </a:extLst>
                </a:gridCol>
                <a:gridCol w="1142841">
                  <a:extLst>
                    <a:ext uri="{9D8B030D-6E8A-4147-A177-3AD203B41FA5}">
                      <a16:colId xmlns:a16="http://schemas.microsoft.com/office/drawing/2014/main" val="454906636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124629531"/>
                    </a:ext>
                  </a:extLst>
                </a:gridCol>
                <a:gridCol w="554104">
                  <a:extLst>
                    <a:ext uri="{9D8B030D-6E8A-4147-A177-3AD203B41FA5}">
                      <a16:colId xmlns:a16="http://schemas.microsoft.com/office/drawing/2014/main" val="1242104717"/>
                    </a:ext>
                  </a:extLst>
                </a:gridCol>
                <a:gridCol w="425721">
                  <a:extLst>
                    <a:ext uri="{9D8B030D-6E8A-4147-A177-3AD203B41FA5}">
                      <a16:colId xmlns:a16="http://schemas.microsoft.com/office/drawing/2014/main" val="1169378841"/>
                    </a:ext>
                  </a:extLst>
                </a:gridCol>
                <a:gridCol w="544345">
                  <a:extLst>
                    <a:ext uri="{9D8B030D-6E8A-4147-A177-3AD203B41FA5}">
                      <a16:colId xmlns:a16="http://schemas.microsoft.com/office/drawing/2014/main" val="2222923196"/>
                    </a:ext>
                  </a:extLst>
                </a:gridCol>
                <a:gridCol w="510324">
                  <a:extLst>
                    <a:ext uri="{9D8B030D-6E8A-4147-A177-3AD203B41FA5}">
                      <a16:colId xmlns:a16="http://schemas.microsoft.com/office/drawing/2014/main" val="2579153435"/>
                    </a:ext>
                  </a:extLst>
                </a:gridCol>
                <a:gridCol w="510324">
                  <a:extLst>
                    <a:ext uri="{9D8B030D-6E8A-4147-A177-3AD203B41FA5}">
                      <a16:colId xmlns:a16="http://schemas.microsoft.com/office/drawing/2014/main" val="2681912996"/>
                    </a:ext>
                  </a:extLst>
                </a:gridCol>
                <a:gridCol w="476302">
                  <a:extLst>
                    <a:ext uri="{9D8B030D-6E8A-4147-A177-3AD203B41FA5}">
                      <a16:colId xmlns:a16="http://schemas.microsoft.com/office/drawing/2014/main" val="1012677478"/>
                    </a:ext>
                  </a:extLst>
                </a:gridCol>
                <a:gridCol w="476302">
                  <a:extLst>
                    <a:ext uri="{9D8B030D-6E8A-4147-A177-3AD203B41FA5}">
                      <a16:colId xmlns:a16="http://schemas.microsoft.com/office/drawing/2014/main" val="3464387119"/>
                    </a:ext>
                  </a:extLst>
                </a:gridCol>
                <a:gridCol w="463708">
                  <a:extLst>
                    <a:ext uri="{9D8B030D-6E8A-4147-A177-3AD203B41FA5}">
                      <a16:colId xmlns:a16="http://schemas.microsoft.com/office/drawing/2014/main" val="2804808557"/>
                    </a:ext>
                  </a:extLst>
                </a:gridCol>
              </a:tblGrid>
              <a:tr h="203647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ดอกเบี้ยเงินกู้ ปี 2565</a:t>
                      </a:r>
                    </a:p>
                  </a:txBody>
                  <a:tcPr marL="4946" marR="4946" marT="49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124993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ประเภทเงินกู้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ม.ค - ธ.ค.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569623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เงินกู้สามัญ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33,620,899.25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30,430,602.40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33,601,715.75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32,731,835.25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33,833,996.25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883232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เงินกู้สามัญไม่จำกัดวงเงิน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549,096.50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586,521.75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703,480.00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897,691.25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913,637.75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536004"/>
                  </a:ext>
                </a:extLst>
              </a:tr>
              <a:tr h="13631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สามัญ 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ICT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19.00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11.75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7.00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                   0.50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766786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ฉุกเฉิน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16,036.00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14,746.25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16,160.75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18,772.75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18,750.75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316656"/>
                  </a:ext>
                </a:extLst>
              </a:tr>
              <a:tr h="22698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ฉุกเฉิน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ATM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346,619.50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310,882.00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340,663.75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343,034.25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346,619.00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264567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พิเศษเคหะ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140,318.25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124,082.00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135,070.50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126,430.50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128,294.25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247105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พิเศษการลงทุน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21,972.50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19,588.25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21,215.25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20,304.75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20,755.25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469672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พิเศษเคหะ ระยะ2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126,368.75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112,868.75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121,731.50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116,515.75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118,900.50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991937"/>
                  </a:ext>
                </a:extLst>
              </a:tr>
              <a:tr h="24911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พิเศษเพื่อการศึกษา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1,639.00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1,533.50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1,735.50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1,816.25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1,757.50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511743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พิเศษซื้อรถยนต์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149,774.75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127,333.75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143,317.00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129,512.00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135,576.75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134354"/>
                  </a:ext>
                </a:extLst>
              </a:tr>
              <a:tr h="2865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พิเศษเพื่อการท่องเที่ยว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296.50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243.00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137.50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133.00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116.50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203280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พิเศษเคหะสงเคราะห์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190,636.75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171,434.25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188,862.00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175,543.00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183,576.75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071132"/>
                  </a:ext>
                </a:extLst>
              </a:tr>
              <a:tr h="2262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พิเศษช่วยสมาชิกประสบอุทกภัย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778.50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596.50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563.25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482.00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448.75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69019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พิเศษความจำเป็นเร่งด่วน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28,065.25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27,980.25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30,086.75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30,536.25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32,848.25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810652"/>
                  </a:ext>
                </a:extLst>
              </a:tr>
              <a:tr h="2865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พิเศษสร้างสุขปีใหม่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2,401.25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90,134.25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121.50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4.00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7.50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413314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พิเศษคุณมีฝันฯ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117,810.00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104,831.50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107,900.00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114,210.00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113,399.75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407726"/>
                  </a:ext>
                </a:extLst>
              </a:tr>
              <a:tr h="16455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พิเศษเพื่ออุปโภคในครัวเรือน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54.00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42.75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184.25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106.50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99.75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84388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พิเศษเพื่อซ่อมรถยนต์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6,468.25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5,443.50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5,130.25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4,593.50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4,497.50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21972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พิเศษเพื่อซื้อจักรยานยนต์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2,518.50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1,761.25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2,215.50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1,877.25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1,836.50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305310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พิเศษประกอบอาชีพรายย่อย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6,825.50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6,334.00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6,159.00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5,553.50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5,590.25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306866"/>
                  </a:ext>
                </a:extLst>
              </a:tr>
              <a:tr h="56228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พิเศษช่วยเหลือผู้ค้ำ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9,309.25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8,358.00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9,193.75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8,842.75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9,079.25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46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พิเศษเคหะสงเคราะห์ปี 63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130,436.25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126,572.00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138,210.75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139,987.25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150,515.00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67025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พิเศษสินเชื่อทันใจ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395,157.50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353,936.50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403,570.75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389,041.75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394,382.50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12554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พิเศษรวมหนี้นอกระบบ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15,462.25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13,897.75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15,302.75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19,632.75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18,066.50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68622"/>
                  </a:ext>
                </a:extLst>
              </a:tr>
              <a:tr h="18603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พิเศษปลอดเงินต้น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91,274.75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7,251.75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4,449.75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9,452.25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593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รวมดอกเบี้ยรับจากเงินให้กู้แก่สมาชิก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35,878,963.25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32,731,010.65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35,999,986.75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35,280,905.50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36,442,205.00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-  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351239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อนุมัติเงินกู้ประจำเดือน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226,047,300.00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157,030,600.00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286,713,550.00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193,165,073.75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247,568,000.00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896550"/>
                  </a:ext>
                </a:extLst>
              </a:tr>
              <a:tr h="1745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ตงเหลือจ่ายเงินกู้จริง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53,106,546.72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46,103,893.17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71,497,688.76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51,325,470.08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58,674,086.77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751008"/>
                  </a:ext>
                </a:extLst>
              </a:tr>
              <a:tr h="20439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เงินกู้แก่สหกรณ์อื่น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90,473.75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80,219.75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87,128.50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82,704.00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80,219.75 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090466"/>
                  </a:ext>
                </a:extLst>
              </a:tr>
              <a:tr h="141073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รวมทั้งสิ้น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35,969,437.00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32,811,230.40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36,087,115.25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35,363,609.50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36,522,424.75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946" marR="4946" marT="4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-   </a:t>
                      </a:r>
                    </a:p>
                  </a:txBody>
                  <a:tcPr marL="4946" marR="4946" marT="4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2511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AD3A24-3195-416E-8AE0-52660FDEBF69}"/>
              </a:ext>
            </a:extLst>
          </p:cNvPr>
          <p:cNvSpPr txBox="1"/>
          <p:nvPr/>
        </p:nvSpPr>
        <p:spPr>
          <a:xfrm>
            <a:off x="1851659" y="2228850"/>
            <a:ext cx="8618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 ดบ.สินเชื่อเฉลี่ย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35.26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ลบ./เดือน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B8A47-7AEE-476C-9182-69E9C32D7688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0494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8CB64B-1BC0-4C3F-9EA1-FB3F76FCC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20173"/>
              </p:ext>
            </p:extLst>
          </p:nvPr>
        </p:nvGraphicFramePr>
        <p:xfrm>
          <a:off x="2602230" y="451355"/>
          <a:ext cx="9235440" cy="6341140"/>
        </p:xfrm>
        <a:graphic>
          <a:graphicData uri="http://schemas.openxmlformats.org/drawingml/2006/table">
            <a:tbl>
              <a:tblPr/>
              <a:tblGrid>
                <a:gridCol w="2887507">
                  <a:extLst>
                    <a:ext uri="{9D8B030D-6E8A-4147-A177-3AD203B41FA5}">
                      <a16:colId xmlns:a16="http://schemas.microsoft.com/office/drawing/2014/main" val="3497824260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268099142"/>
                    </a:ext>
                  </a:extLst>
                </a:gridCol>
                <a:gridCol w="1363545">
                  <a:extLst>
                    <a:ext uri="{9D8B030D-6E8A-4147-A177-3AD203B41FA5}">
                      <a16:colId xmlns:a16="http://schemas.microsoft.com/office/drawing/2014/main" val="3259310960"/>
                    </a:ext>
                  </a:extLst>
                </a:gridCol>
                <a:gridCol w="951044">
                  <a:extLst>
                    <a:ext uri="{9D8B030D-6E8A-4147-A177-3AD203B41FA5}">
                      <a16:colId xmlns:a16="http://schemas.microsoft.com/office/drawing/2014/main" val="3602136822"/>
                    </a:ext>
                  </a:extLst>
                </a:gridCol>
                <a:gridCol w="1352087">
                  <a:extLst>
                    <a:ext uri="{9D8B030D-6E8A-4147-A177-3AD203B41FA5}">
                      <a16:colId xmlns:a16="http://schemas.microsoft.com/office/drawing/2014/main" val="208263510"/>
                    </a:ext>
                  </a:extLst>
                </a:gridCol>
                <a:gridCol w="1191670">
                  <a:extLst>
                    <a:ext uri="{9D8B030D-6E8A-4147-A177-3AD203B41FA5}">
                      <a16:colId xmlns:a16="http://schemas.microsoft.com/office/drawing/2014/main" val="2956876328"/>
                    </a:ext>
                  </a:extLst>
                </a:gridCol>
              </a:tblGrid>
              <a:tr h="1934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เงินให้กู้ยืมแก่สมาชิก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31-มี.ค.-65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31-ธ.ค.-64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อัตราใหม่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ดอกเบี้ยรับ  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 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32216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31-มี.ค.-65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31-ธ.ค.-64</a:t>
                      </a:r>
                    </a:p>
                  </a:txBody>
                  <a:tcPr marL="5300" marR="5300" marT="53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204968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เงินกู้ฉุกเฉิน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2,910,450.00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2,712,450.00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173,171.78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161,390.78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53785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เงินกู้ฉุกเฉินกระแสรายวัน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54,982,500.21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55,675,944.23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3,271,458.76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3,312,718.68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77871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เงินกู้สามัญ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5,695,310,099.64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5,638,462,045.17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395,824,051.92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391,873,112.14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34363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เงินกู้สามัญ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ICT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3,716.25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222.98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8500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เงินกู้พิเศษเพื่อการเคหะ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28,065,188.55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30,037,356.55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1,333,096.46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1,426,774.44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86612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เงินกู้พิเศษเพื่อการลงทุน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3,952,504.75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4,139,137.25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235,174.03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246,278.67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095481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เงินกู้พิเศษเพื่อการเคหะ ระยะ2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23,628,796.37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24,804,794.62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1,122,367.83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1,178,227.74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239157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เงินกู้พิเศษเพื่อการศึกษา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394,437.08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350,629.08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23,469.01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20,862.43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24157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เงินกู้พิเศษเพื่อการท่องเที่ยว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24,888.34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53,640.84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1,480.86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3,191.63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87465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เงินกู้พิเศษเพื่อการสงเคราะห์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33,762,867.97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34,895,833.77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1,603,736.23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1,657,552.10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4724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เงินกู้พิเศษประสบอุทกภัย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137,816.50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215,534.00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5,857.20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9,160.20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872500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เงินกู้พิเศษเพื่อความจำเป็นเร่งด่วน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5,874,534.82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5,083,432.32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279,040.40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241,463.04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069547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เงินกู้พิเศษเพื่อสร้างสุขปีใหม่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15,328,640.00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912,054.08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10964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เงินกู้พิเศษคุณมีฝัน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21,155,549.75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22,011,475.00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1,258,755.21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1,309,682.76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25579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เงินกู้พิเศษเพื่อการอุปโภค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20,695.75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10,164.75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1,231.40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604.80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234246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เงินกู้พิเศษเพื่อซ่อมรถยนต์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906,404.00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1,217,789.75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53,931.04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72,458.49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550673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เงินกู้พิเศษเพื่อซื้อรถยนต์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25,865,469.00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28,267,391.75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1,538,995.41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1,681,909.81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73837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เงินกู้พิเศษเพื่อซื้อรถจักรยานยนต์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394,686.25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474,135.50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23,483.83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28,211.06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554177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เงินกู้พิเศษเพื่อประกอบอาชีพรายย่อย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1,002,400.50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1,285,132.75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59,642.83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76,465.40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797447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เงินกู้พิเศษช่วยเหลือผู้ค้ำประกัน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2,369,588.18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2,413,827.18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118,479.41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120,691.36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999886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เงินกู้พิเศษเคหะสงเคราะห์ 2563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33,923,749.96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30,666,448.48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1,611,378.12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1,456,656.30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60246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เงินกู้พิเศษสินเชื่อทันใจ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66,750,328.00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66,896,544.00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3,971,644.52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3,980,344.37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29537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เงินกู้พิเศษเพื่อผู้สูงอายุปลอดเงินต้น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27,554,364.50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17,623,000.00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1,377,718.23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881,150.00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20693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เงินกู้พิเศษรวมหนี้นอกระบบ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3,418,373.51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2,912,810.76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203,393.22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173,312.24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97495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เงินกู้สามัญไม่จำกัดวงเงิน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140,619,168.75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93,023,291.50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9,773,032.23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6,465,118.76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105957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6,173,024,862.38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6,078,565,165.50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423,864,589.91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417,289,614.25 </a:t>
                      </a:r>
                    </a:p>
                  </a:txBody>
                  <a:tcPr marL="5300" marR="5300" marT="53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714645"/>
                  </a:ext>
                </a:extLst>
              </a:tr>
              <a:tr h="193435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ดอกเบี้ยเงินให้กู้ถั่วเฉลี่ย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6.87 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6.86 </a:t>
                      </a:r>
                    </a:p>
                  </a:txBody>
                  <a:tcPr marL="5300" marR="5300" marT="53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2823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192C7A-C0EC-40E2-B48B-7BC2515F37DC}"/>
              </a:ext>
            </a:extLst>
          </p:cNvPr>
          <p:cNvSpPr txBox="1"/>
          <p:nvPr/>
        </p:nvSpPr>
        <p:spPr>
          <a:xfrm>
            <a:off x="308612" y="234185"/>
            <a:ext cx="2091688" cy="1938988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กรกฎาคม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ปรับลดอัตราดอกเบี้ยเงินกู้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F942A-EC20-4D76-BBAF-D8DFEF6BBEB3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39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61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 bwMode="auto">
          <a:xfrm>
            <a:off x="48792" y="3596873"/>
            <a:ext cx="12048000" cy="16895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05282" y="142855"/>
            <a:ext cx="5048249" cy="571500"/>
          </a:xfrm>
          <a:prstGeom prst="round2SameRect">
            <a:avLst>
              <a:gd name="adj1" fmla="val 34362"/>
              <a:gd name="adj2" fmla="val 0"/>
            </a:avLst>
          </a:prstGeom>
          <a:solidFill>
            <a:schemeClr val="bg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b="1" i="1" dirty="0">
                <a:solidFill>
                  <a:prstClr val="black"/>
                </a:solidFill>
                <a:latin typeface="Arial" pitchFamily="34" charset="0"/>
                <a:cs typeface="Angsana New"/>
              </a:rPr>
              <a:t>องค์กรทันสมัย โดดเด่นเป็นที่ประจักษ์  </a:t>
            </a:r>
            <a:br>
              <a:rPr lang="th-TH" sz="1900" b="1" i="1" dirty="0">
                <a:solidFill>
                  <a:prstClr val="black"/>
                </a:solidFill>
                <a:latin typeface="Arial" pitchFamily="34" charset="0"/>
                <a:cs typeface="Angsana New"/>
              </a:rPr>
            </a:br>
            <a:r>
              <a:rPr lang="th-TH" sz="1900" b="1" i="1" dirty="0">
                <a:solidFill>
                  <a:prstClr val="black"/>
                </a:solidFill>
                <a:latin typeface="Arial" pitchFamily="34" charset="0"/>
                <a:cs typeface="Angsana New"/>
              </a:rPr>
              <a:t>เพื่อความมั่นคงอย่างยั่งยืนของมวลสมาชิก </a:t>
            </a:r>
            <a:endParaRPr lang="th-TH" sz="23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3477" y="928669"/>
            <a:ext cx="2762255" cy="426939"/>
          </a:xfrm>
          <a:prstGeom prst="rect">
            <a:avLst/>
          </a:prstGeom>
          <a:solidFill>
            <a:srgbClr val="E7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b="1" i="1" dirty="0">
                <a:solidFill>
                  <a:srgbClr val="000000"/>
                </a:solidFill>
              </a:rPr>
              <a:t>ปรับโครงสร้างต้นทุน</a:t>
            </a:r>
            <a:endParaRPr lang="th-TH" sz="19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39273" y="930361"/>
            <a:ext cx="2633107" cy="426939"/>
          </a:xfrm>
          <a:prstGeom prst="rect">
            <a:avLst/>
          </a:prstGeom>
          <a:solidFill>
            <a:srgbClr val="E7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b="1" i="1" dirty="0">
                <a:solidFill>
                  <a:srgbClr val="000000"/>
                </a:solidFill>
              </a:rPr>
              <a:t>เพิ่มคุณค่าแก่ลูกค้าและสมาชิก</a:t>
            </a:r>
            <a:endParaRPr lang="th-TH" sz="1900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52465" y="1571623"/>
            <a:ext cx="2762251" cy="692495"/>
          </a:xfrm>
          <a:prstGeom prst="snip2SameRect">
            <a:avLst/>
          </a:prstGeom>
          <a:solidFill>
            <a:srgbClr val="FFD9F5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dirty="0">
                <a:solidFill>
                  <a:srgbClr val="000000"/>
                </a:solidFill>
              </a:rPr>
              <a:t>ระดมและใช้เงินออม</a:t>
            </a:r>
            <a:br>
              <a:rPr lang="th-TH" sz="1900" dirty="0">
                <a:solidFill>
                  <a:srgbClr val="000000"/>
                </a:solidFill>
              </a:rPr>
            </a:br>
            <a:r>
              <a:rPr lang="th-TH" sz="1900" dirty="0">
                <a:solidFill>
                  <a:srgbClr val="000000"/>
                </a:solidFill>
              </a:rPr>
              <a:t>เพื่อลดการใช้เงินหุ้นและเงินกู้</a:t>
            </a:r>
          </a:p>
        </p:txBody>
      </p:sp>
      <p:sp>
        <p:nvSpPr>
          <p:cNvPr id="9" name="Oval 8"/>
          <p:cNvSpPr/>
          <p:nvPr/>
        </p:nvSpPr>
        <p:spPr>
          <a:xfrm>
            <a:off x="6858005" y="1593508"/>
            <a:ext cx="2667000" cy="692495"/>
          </a:xfrm>
          <a:prstGeom prst="snip2SameRect">
            <a:avLst/>
          </a:prstGeom>
          <a:solidFill>
            <a:srgbClr val="FFD9F5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dirty="0">
                <a:solidFill>
                  <a:srgbClr val="000000"/>
                </a:solidFill>
              </a:rPr>
              <a:t>พัฒนาผลิตภัณฑ์สินเชื่อ</a:t>
            </a:r>
            <a:br>
              <a:rPr lang="th-TH" sz="1900" dirty="0">
                <a:solidFill>
                  <a:srgbClr val="000000"/>
                </a:solidFill>
              </a:rPr>
            </a:br>
            <a:r>
              <a:rPr lang="th-TH" sz="1900" dirty="0">
                <a:solidFill>
                  <a:srgbClr val="000000"/>
                </a:solidFill>
              </a:rPr>
              <a:t>ให้หลากหลายและปลอดภัย</a:t>
            </a:r>
          </a:p>
        </p:txBody>
      </p:sp>
      <p:sp>
        <p:nvSpPr>
          <p:cNvPr id="10" name="Oval 9"/>
          <p:cNvSpPr/>
          <p:nvPr/>
        </p:nvSpPr>
        <p:spPr>
          <a:xfrm>
            <a:off x="9620286" y="1571623"/>
            <a:ext cx="2381249" cy="692495"/>
          </a:xfrm>
          <a:prstGeom prst="snip2SameRect">
            <a:avLst/>
          </a:prstGeom>
          <a:solidFill>
            <a:srgbClr val="FFD9F5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dirty="0">
                <a:solidFill>
                  <a:srgbClr val="000000"/>
                </a:solidFill>
              </a:rPr>
              <a:t>สร้างความพึงพอใจให้กับลูกค้าและสมาชิกในการใช้บริการของสหกรณ์</a:t>
            </a:r>
          </a:p>
        </p:txBody>
      </p:sp>
      <p:sp>
        <p:nvSpPr>
          <p:cNvPr id="11" name="Oval 10"/>
          <p:cNvSpPr/>
          <p:nvPr/>
        </p:nvSpPr>
        <p:spPr>
          <a:xfrm>
            <a:off x="3809987" y="1571623"/>
            <a:ext cx="2914700" cy="692495"/>
          </a:xfrm>
          <a:prstGeom prst="snip2SameRect">
            <a:avLst/>
          </a:prstGeom>
          <a:solidFill>
            <a:srgbClr val="FFD9F5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dirty="0">
                <a:solidFill>
                  <a:srgbClr val="000000"/>
                </a:solidFill>
              </a:rPr>
              <a:t>ใช้ทุนของสหกรณ์</a:t>
            </a:r>
            <a:br>
              <a:rPr lang="th-TH" sz="1900" dirty="0">
                <a:solidFill>
                  <a:srgbClr val="000000"/>
                </a:solidFill>
              </a:rPr>
            </a:br>
            <a:r>
              <a:rPr lang="th-TH" sz="1900" dirty="0">
                <a:solidFill>
                  <a:srgbClr val="000000"/>
                </a:solidFill>
              </a:rPr>
              <a:t>ให้สอดคล้องกับประเภทสินเชื่อ</a:t>
            </a:r>
          </a:p>
        </p:txBody>
      </p:sp>
      <p:sp>
        <p:nvSpPr>
          <p:cNvPr id="3116" name="TextBox 13"/>
          <p:cNvSpPr txBox="1">
            <a:spLocks noChangeArrowheads="1"/>
          </p:cNvSpPr>
          <p:nvPr/>
        </p:nvSpPr>
        <p:spPr bwMode="auto">
          <a:xfrm>
            <a:off x="4578325" y="2492338"/>
            <a:ext cx="1949216" cy="28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200" dirty="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Customer Value Proposition</a:t>
            </a:r>
            <a:endParaRPr lang="th-TH" altLang="th-TH" sz="12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44960" y="2737327"/>
            <a:ext cx="1355869" cy="57974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เงินกู้ </a:t>
            </a:r>
            <a:r>
              <a:rPr lang="th-TH" sz="1300" dirty="0" err="1">
                <a:solidFill>
                  <a:srgbClr val="000000"/>
                </a:solidFill>
              </a:rPr>
              <a:t>ดบ</a:t>
            </a:r>
            <a:r>
              <a:rPr lang="th-TH" sz="1300" dirty="0">
                <a:solidFill>
                  <a:srgbClr val="000000"/>
                </a:solidFill>
              </a:rPr>
              <a:t>.ต่ำ  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เงินฝาก </a:t>
            </a:r>
            <a:r>
              <a:rPr lang="th-TH" sz="1300" dirty="0" err="1">
                <a:solidFill>
                  <a:srgbClr val="000000"/>
                </a:solidFill>
              </a:rPr>
              <a:t>ดบ</a:t>
            </a:r>
            <a:r>
              <a:rPr lang="th-TH" sz="1300" dirty="0">
                <a:solidFill>
                  <a:srgbClr val="000000"/>
                </a:solidFill>
              </a:rPr>
              <a:t>.สูง 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ปันผลน่าพอใจ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159567" y="2712443"/>
            <a:ext cx="1288836" cy="57974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ผลิตภัณฑ์และสวัสดิการหลากหลาย ถูกใจ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3599734" y="2737327"/>
            <a:ext cx="1346017" cy="57974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ธุรกิจและสวัสดิการ 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มีมาตรฐาน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รับรู้ทั่วกัน 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036049" y="2731144"/>
            <a:ext cx="1347987" cy="58098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กิจกรรมที่ทำให้ สมาชิกเข้าร่วมได้อย่างทั่วถึง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6460779" y="2722491"/>
            <a:ext cx="1213628" cy="57974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มีคุณภาพชีวิตดี 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เห็นคุณค่า+ศรัทธาใน สอ.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7713676" y="2710131"/>
            <a:ext cx="1358665" cy="58098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บริการรวดเร็ว สะดวก ทั่วถึง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9144000" y="2712159"/>
            <a:ext cx="1560512" cy="57974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สอ.มีเครือข่ายพันธมิตร</a:t>
            </a:r>
            <a:br>
              <a:rPr lang="th-TH" sz="1300" dirty="0">
                <a:solidFill>
                  <a:srgbClr val="000000"/>
                </a:solidFill>
              </a:rPr>
            </a:br>
            <a:r>
              <a:rPr lang="th-TH" sz="1300" dirty="0">
                <a:solidFill>
                  <a:srgbClr val="000000"/>
                </a:solidFill>
              </a:rPr>
              <a:t>กลไก </a:t>
            </a:r>
            <a:r>
              <a:rPr lang="th-TH" sz="1300" dirty="0" err="1">
                <a:solidFill>
                  <a:srgbClr val="000000"/>
                </a:solidFill>
              </a:rPr>
              <a:t>สอ.พช</a:t>
            </a:r>
            <a:r>
              <a:rPr lang="th-TH" sz="1300" dirty="0">
                <a:solidFill>
                  <a:srgbClr val="000000"/>
                </a:solidFill>
              </a:rPr>
              <a:t>. มีเครือข่าย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0704512" y="2696537"/>
            <a:ext cx="1297029" cy="57974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ภาพลักษณ์ สอ. ดี</a:t>
            </a:r>
          </a:p>
          <a:p>
            <a:pPr algn="ctr" eaLnBrk="0" hangingPunct="0">
              <a:defRPr/>
            </a:pPr>
            <a:r>
              <a:rPr lang="th-TH" sz="1300" dirty="0">
                <a:solidFill>
                  <a:srgbClr val="000000"/>
                </a:solidFill>
              </a:rPr>
              <a:t>ภาพลักษณ์สินค้าดี</a:t>
            </a:r>
          </a:p>
        </p:txBody>
      </p:sp>
      <p:sp>
        <p:nvSpPr>
          <p:cNvPr id="3125" name="TextBox 24"/>
          <p:cNvSpPr txBox="1">
            <a:spLocks noChangeArrowheads="1"/>
          </p:cNvSpPr>
          <p:nvPr/>
        </p:nvSpPr>
        <p:spPr bwMode="auto">
          <a:xfrm>
            <a:off x="1809945" y="3269617"/>
            <a:ext cx="1731075" cy="2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100" dirty="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Product/Service Attributes</a:t>
            </a:r>
            <a:endParaRPr lang="th-TH" altLang="th-TH" sz="11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126" name="TextBox 25"/>
          <p:cNvSpPr txBox="1">
            <a:spLocks noChangeArrowheads="1"/>
          </p:cNvSpPr>
          <p:nvPr/>
        </p:nvSpPr>
        <p:spPr bwMode="auto">
          <a:xfrm>
            <a:off x="9239275" y="3269617"/>
            <a:ext cx="916748" cy="2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100" dirty="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Relationship</a:t>
            </a:r>
            <a:endParaRPr lang="th-TH" altLang="th-TH" sz="11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127" name="TextBox 26"/>
          <p:cNvSpPr txBox="1">
            <a:spLocks noChangeArrowheads="1"/>
          </p:cNvSpPr>
          <p:nvPr/>
        </p:nvSpPr>
        <p:spPr bwMode="auto">
          <a:xfrm>
            <a:off x="11049030" y="3269617"/>
            <a:ext cx="560881" cy="2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10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Image</a:t>
            </a:r>
            <a:endParaRPr lang="th-TH" altLang="th-TH" sz="110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8792" y="2500307"/>
            <a:ext cx="12048000" cy="9605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FFFFFF"/>
              </a:solidFill>
            </a:endParaRPr>
          </a:p>
        </p:txBody>
      </p:sp>
      <p:cxnSp>
        <p:nvCxnSpPr>
          <p:cNvPr id="81" name="Curved Connector 80"/>
          <p:cNvCxnSpPr>
            <a:stCxn id="7" idx="0"/>
            <a:endCxn id="5" idx="0"/>
          </p:cNvCxnSpPr>
          <p:nvPr/>
        </p:nvCxnSpPr>
        <p:spPr>
          <a:xfrm rot="16200000" flipV="1">
            <a:off x="9503803" y="-121669"/>
            <a:ext cx="501759" cy="1602305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hape 86"/>
          <p:cNvCxnSpPr>
            <a:stCxn id="6" idx="0"/>
            <a:endCxn id="5" idx="2"/>
          </p:cNvCxnSpPr>
          <p:nvPr/>
        </p:nvCxnSpPr>
        <p:spPr>
          <a:xfrm rot="5400000" flipH="1" flipV="1">
            <a:off x="3059899" y="83299"/>
            <a:ext cx="500068" cy="1190676"/>
          </a:xfrm>
          <a:prstGeom prst="curved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4" name="TextBox 79"/>
          <p:cNvSpPr txBox="1">
            <a:spLocks noChangeArrowheads="1"/>
          </p:cNvSpPr>
          <p:nvPr/>
        </p:nvSpPr>
        <p:spPr bwMode="auto">
          <a:xfrm rot="16200000">
            <a:off x="-188069" y="1617260"/>
            <a:ext cx="1168425" cy="59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Financial</a:t>
            </a:r>
            <a:b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</a:br>
            <a: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Perspective</a:t>
            </a:r>
            <a:endParaRPr lang="th-TH" altLang="th-TH" sz="1600" dirty="0">
              <a:solidFill>
                <a:srgbClr val="FF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095" name="TextBox 81"/>
          <p:cNvSpPr txBox="1">
            <a:spLocks noChangeArrowheads="1"/>
          </p:cNvSpPr>
          <p:nvPr/>
        </p:nvSpPr>
        <p:spPr bwMode="auto">
          <a:xfrm rot="16200000">
            <a:off x="-188069" y="2649338"/>
            <a:ext cx="1168425" cy="59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Customer</a:t>
            </a:r>
            <a:b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</a:br>
            <a:r>
              <a:rPr lang="en-US" altLang="th-TH" sz="16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Perspective</a:t>
            </a:r>
            <a:endParaRPr lang="th-TH" altLang="th-TH" sz="1600" dirty="0">
              <a:solidFill>
                <a:srgbClr val="FF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096" name="TextBox 82"/>
          <p:cNvSpPr txBox="1">
            <a:spLocks noChangeArrowheads="1"/>
          </p:cNvSpPr>
          <p:nvPr/>
        </p:nvSpPr>
        <p:spPr bwMode="auto">
          <a:xfrm rot="-5400000">
            <a:off x="-237504" y="4289647"/>
            <a:ext cx="1349367" cy="6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1" tIns="51941" rIns="103881" bIns="51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UPC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9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Internal</a:t>
            </a:r>
            <a:br>
              <a:rPr lang="en-US" altLang="th-TH" sz="19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</a:br>
            <a:r>
              <a:rPr lang="en-US" altLang="th-TH" sz="19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Perspective</a:t>
            </a:r>
            <a:endParaRPr lang="th-TH" altLang="th-TH" sz="1900" dirty="0">
              <a:solidFill>
                <a:srgbClr val="FF0000"/>
              </a:solidFill>
              <a:latin typeface="Calibri" pitchFamily="34" charset="0"/>
              <a:cs typeface="Cordia New" pitchFamily="34" charset="-34"/>
            </a:endParaRP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952511" y="3651396"/>
            <a:ext cx="2637367" cy="1569609"/>
            <a:chOff x="928662" y="3786190"/>
            <a:chExt cx="1692000" cy="593012"/>
          </a:xfrm>
        </p:grpSpPr>
        <p:sp>
          <p:nvSpPr>
            <p:cNvPr id="80" name="Rectangle 79"/>
            <p:cNvSpPr/>
            <p:nvPr/>
          </p:nvSpPr>
          <p:spPr>
            <a:xfrm>
              <a:off x="928662" y="3786190"/>
              <a:ext cx="1692000" cy="1880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th-TH" sz="2000" b="1" dirty="0">
                  <a:solidFill>
                    <a:srgbClr val="000000"/>
                  </a:solidFill>
                </a:rPr>
                <a:t>กระบวนการบริหารจัดการ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28662" y="3974225"/>
              <a:ext cx="1692000" cy="4049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พัฒนาระบบการบริหารงานของกรรมการ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spc="-57" dirty="0">
                  <a:solidFill>
                    <a:srgbClr val="000000"/>
                  </a:solidFill>
                </a:rPr>
                <a:t>ปรับปรุงระบบการบริหารสหกรณ์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พัฒนาการบริหารตามเกณฑ์ประเมิน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พัฒนาระบบบริหารและบริการในภูมิภาค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ส่งเสริมคุณค่าสหกรณ์ในผลิตภัณฑ์หลัก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พัฒนาระบบสื่อสารภาพลักษณ์องค์กร</a:t>
              </a:r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3744395" y="3651394"/>
            <a:ext cx="2637367" cy="1576215"/>
            <a:chOff x="2880000" y="3786190"/>
            <a:chExt cx="1692000" cy="595508"/>
          </a:xfrm>
        </p:grpSpPr>
        <p:sp>
          <p:nvSpPr>
            <p:cNvPr id="84" name="Rectangle 83"/>
            <p:cNvSpPr/>
            <p:nvPr/>
          </p:nvSpPr>
          <p:spPr>
            <a:xfrm>
              <a:off x="2880000" y="3786190"/>
              <a:ext cx="1692000" cy="188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th-TH" sz="2000" b="1" dirty="0">
                  <a:solidFill>
                    <a:srgbClr val="000000"/>
                  </a:solidFill>
                </a:rPr>
                <a:t>กระบวนการบริหารลูกค้า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880000" y="3976720"/>
              <a:ext cx="1692000" cy="4049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พัฒนาระบบบริหารสมาชิก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พัฒนาระบบแก้ปัญหาสมาชิก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พัฒนาระบบการพัฒนาสมาชิก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พัฒนาระบบบริหารประสบการณ์สมาชิก</a:t>
              </a: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6506643" y="3651394"/>
            <a:ext cx="2637367" cy="1576215"/>
            <a:chOff x="4857752" y="3786190"/>
            <a:chExt cx="1692000" cy="595508"/>
          </a:xfrm>
        </p:grpSpPr>
        <p:sp>
          <p:nvSpPr>
            <p:cNvPr id="88" name="Rectangle 87"/>
            <p:cNvSpPr/>
            <p:nvPr/>
          </p:nvSpPr>
          <p:spPr>
            <a:xfrm>
              <a:off x="4857752" y="3786190"/>
              <a:ext cx="1692000" cy="188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th-TH" sz="1900" b="1" dirty="0">
                  <a:solidFill>
                    <a:srgbClr val="000000"/>
                  </a:solidFill>
                </a:rPr>
                <a:t>กระบวนการสร้างนวัตกรรม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857752" y="3976720"/>
              <a:ext cx="1692000" cy="4049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พัฒนาศักยภาพของกรรมการและเจ้าหน้าที่ด้านการพัฒนานวัตกรรม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พัฒนาเงินกู้/บริการใหม่ ๆ 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พัฒนาระบบธุรกรรมอิเลคทรอนิกส์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ส่งเสริมระบบพัฒนานวัตกรรม</a:t>
              </a:r>
            </a:p>
            <a:p>
              <a:pPr marL="194778" indent="-194778" eaLnBrk="0" hangingPunct="0">
                <a:buFont typeface="Arial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ส่งเสริมการวิจัยและพัฒนากิจการสหกรณ์</a:t>
              </a:r>
            </a:p>
            <a:p>
              <a:pPr algn="ctr" eaLnBrk="0" hangingPunct="0">
                <a:defRPr/>
              </a:pPr>
              <a:endParaRPr lang="th-TH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9268895" y="3645025"/>
            <a:ext cx="2637367" cy="1561091"/>
            <a:chOff x="6809090" y="3786190"/>
            <a:chExt cx="1692000" cy="831310"/>
          </a:xfrm>
        </p:grpSpPr>
        <p:sp>
          <p:nvSpPr>
            <p:cNvPr id="93" name="Rectangle 92"/>
            <p:cNvSpPr/>
            <p:nvPr/>
          </p:nvSpPr>
          <p:spPr>
            <a:xfrm>
              <a:off x="6809090" y="3786190"/>
              <a:ext cx="1692000" cy="2719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th-TH" sz="1600" b="1" dirty="0">
                  <a:solidFill>
                    <a:srgbClr val="000000"/>
                  </a:solidFill>
                </a:rPr>
                <a:t>กระบวนการปฏิบัติตามกฏเกณฑ์และความรับผิดชอบต่อสังคม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809090" y="4054611"/>
              <a:ext cx="1692000" cy="5628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ปรับปรุงระเบียบสหกรณ์ตามกฎหมายใหม่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ส่งเสริมสมาชิกทำกิจการเพื่อสังคม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r>
                <a:rPr lang="th-TH" sz="1300" dirty="0">
                  <a:solidFill>
                    <a:srgbClr val="000000"/>
                  </a:solidFill>
                </a:rPr>
                <a:t>ส่งเสริมจรรยาบรรณของบุคลากรและกรรมการระดับต่าง ๆ </a:t>
              </a:r>
            </a:p>
            <a:p>
              <a:pPr marL="194778" indent="-194778" eaLnBrk="0" hangingPunct="0">
                <a:buFont typeface="Arial" panose="020B0604020202020204" pitchFamily="34" charset="0"/>
                <a:buChar char="•"/>
                <a:defRPr/>
              </a:pPr>
              <a:endParaRPr lang="th-TH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4190988" y="928669"/>
            <a:ext cx="2476517" cy="426939"/>
          </a:xfrm>
          <a:prstGeom prst="rect">
            <a:avLst/>
          </a:prstGeom>
          <a:solidFill>
            <a:srgbClr val="E7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b="1" i="1" dirty="0">
                <a:solidFill>
                  <a:srgbClr val="000000"/>
                </a:solidFill>
              </a:rPr>
              <a:t>เพิ่มการใช้ประโยชน์จากสินทรัพย์</a:t>
            </a:r>
            <a:endParaRPr lang="th-TH" sz="1900" dirty="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53275" y="928669"/>
            <a:ext cx="2095500" cy="426939"/>
          </a:xfrm>
          <a:prstGeom prst="rect">
            <a:avLst/>
          </a:prstGeom>
          <a:solidFill>
            <a:srgbClr val="E7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r>
              <a:rPr lang="th-TH" sz="1900" b="1" i="1" dirty="0">
                <a:solidFill>
                  <a:srgbClr val="000000"/>
                </a:solidFill>
              </a:rPr>
              <a:t>ขยายโอกาสหารายได้เพิ่มขึ้น</a:t>
            </a:r>
            <a:endParaRPr lang="th-TH" sz="1900" dirty="0">
              <a:solidFill>
                <a:srgbClr val="000000"/>
              </a:solidFill>
            </a:endParaRPr>
          </a:p>
        </p:txBody>
      </p:sp>
      <p:sp>
        <p:nvSpPr>
          <p:cNvPr id="114" name="Arc 76"/>
          <p:cNvSpPr/>
          <p:nvPr/>
        </p:nvSpPr>
        <p:spPr>
          <a:xfrm rot="14416126">
            <a:off x="5095819" y="593843"/>
            <a:ext cx="360000" cy="603124"/>
          </a:xfrm>
          <a:prstGeom prst="arc">
            <a:avLst>
              <a:gd name="adj1" fmla="val 17691020"/>
              <a:gd name="adj2" fmla="val 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000000"/>
              </a:solidFill>
            </a:endParaRPr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1047726" y="6215091"/>
            <a:ext cx="10890945" cy="5549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900" i="1" dirty="0">
                <a:solidFill>
                  <a:srgbClr val="000000"/>
                </a:solidFill>
                <a:latin typeface="Arial Black" pitchFamily="34" charset="0"/>
                <a:ea typeface="新細明體" pitchFamily="18" charset="-120"/>
              </a:rPr>
              <a:t>ทุนองค์กร </a:t>
            </a:r>
            <a:r>
              <a:rPr kumimoji="1" lang="en-US" altLang="zh-TW" sz="1900" i="1" dirty="0">
                <a:solidFill>
                  <a:srgbClr val="000000"/>
                </a:solidFill>
                <a:latin typeface="Angsana New" pitchFamily="18" charset="-34"/>
                <a:ea typeface="新細明體" pitchFamily="18" charset="-120"/>
              </a:rPr>
              <a:t>(</a:t>
            </a:r>
            <a:r>
              <a:rPr kumimoji="1" lang="en-US" altLang="zh-TW" sz="1900" dirty="0">
                <a:solidFill>
                  <a:srgbClr val="000000"/>
                </a:solidFill>
                <a:latin typeface="Angsana New" pitchFamily="18" charset="-34"/>
                <a:ea typeface="新細明體" pitchFamily="18" charset="-120"/>
              </a:rPr>
              <a:t>organizational capital)</a:t>
            </a:r>
          </a:p>
          <a:p>
            <a:pPr algn="ctr"/>
            <a:endParaRPr kumimoji="1" lang="en-US" altLang="zh-TW" sz="1300" dirty="0">
              <a:solidFill>
                <a:srgbClr val="000000"/>
              </a:solidFill>
              <a:latin typeface="Angsana New" pitchFamily="18" charset="-34"/>
              <a:ea typeface="新細明體" pitchFamily="18" charset="-120"/>
            </a:endParaRPr>
          </a:p>
          <a:p>
            <a:pPr algn="ctr"/>
            <a:endParaRPr kumimoji="1" lang="zh-TW" altLang="en-US" sz="1300" dirty="0">
              <a:solidFill>
                <a:srgbClr val="000000"/>
              </a:solidFill>
              <a:latin typeface="Angsana New" pitchFamily="18" charset="-34"/>
              <a:ea typeface="新細明體" pitchFamily="18" charset="-120"/>
            </a:endParaRPr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auto">
          <a:xfrm>
            <a:off x="1015316" y="5869072"/>
            <a:ext cx="10890945" cy="2889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endParaRPr kumimoji="1" lang="en-US" altLang="zh-TW" sz="1300" i="1" dirty="0">
              <a:solidFill>
                <a:srgbClr val="000000"/>
              </a:solidFill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66" name="Oval 41"/>
          <p:cNvSpPr>
            <a:spLocks noChangeArrowheads="1"/>
          </p:cNvSpPr>
          <p:nvPr/>
        </p:nvSpPr>
        <p:spPr bwMode="auto">
          <a:xfrm>
            <a:off x="1295468" y="6381329"/>
            <a:ext cx="1729317" cy="287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600" b="1" dirty="0">
                <a:solidFill>
                  <a:srgbClr val="FFFFFF"/>
                </a:solidFill>
                <a:ea typeface="新細明體" pitchFamily="18" charset="-120"/>
              </a:rPr>
              <a:t>ธรรมาภิบาล</a:t>
            </a:r>
            <a:endParaRPr kumimoji="1" lang="en-US" altLang="zh-TW" sz="1600" b="1" dirty="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7" name="Oval 42"/>
          <p:cNvSpPr>
            <a:spLocks noChangeArrowheads="1"/>
          </p:cNvSpPr>
          <p:nvPr/>
        </p:nvSpPr>
        <p:spPr bwMode="auto">
          <a:xfrm>
            <a:off x="7674405" y="6429397"/>
            <a:ext cx="2374427" cy="287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600" b="1" dirty="0">
                <a:solidFill>
                  <a:srgbClr val="FFFFFF"/>
                </a:solidFill>
                <a:ea typeface="新細明體" pitchFamily="18" charset="-120"/>
              </a:rPr>
              <a:t>พัฒนาศักยภาพการนำองค์กร</a:t>
            </a:r>
            <a:endParaRPr kumimoji="1" lang="en-US" altLang="zh-TW" sz="1600" b="1" dirty="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3" name="Oval 43"/>
          <p:cNvSpPr>
            <a:spLocks noChangeArrowheads="1"/>
          </p:cNvSpPr>
          <p:nvPr/>
        </p:nvSpPr>
        <p:spPr bwMode="auto">
          <a:xfrm>
            <a:off x="3067457" y="6410401"/>
            <a:ext cx="2700139" cy="287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600" b="1" dirty="0">
                <a:solidFill>
                  <a:srgbClr val="FFFFFF"/>
                </a:solidFill>
                <a:ea typeface="新細明體" pitchFamily="18" charset="-120"/>
              </a:rPr>
              <a:t>การจัดโครงสร้างและระบบงาน</a:t>
            </a:r>
            <a:endParaRPr kumimoji="1" lang="en-US" altLang="zh-TW" sz="1600" b="1" dirty="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9" name="Text Box 45"/>
          <p:cNvSpPr txBox="1">
            <a:spLocks noChangeArrowheads="1"/>
          </p:cNvSpPr>
          <p:nvPr/>
        </p:nvSpPr>
        <p:spPr bwMode="auto">
          <a:xfrm rot="16200000">
            <a:off x="-176312" y="5759574"/>
            <a:ext cx="1205295" cy="7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881" tIns="51941" rIns="103881" bIns="51941">
            <a:spAutoFit/>
          </a:bodyPr>
          <a:lstStyle/>
          <a:p>
            <a:r>
              <a:rPr kumimoji="1" lang="en-US" altLang="zh-TW" sz="13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Learning and</a:t>
            </a:r>
          </a:p>
          <a:p>
            <a:r>
              <a:rPr kumimoji="1" lang="en-US" altLang="zh-TW" sz="13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Growth</a:t>
            </a:r>
          </a:p>
          <a:p>
            <a:r>
              <a:rPr kumimoji="1" lang="en-US" altLang="zh-TW" sz="13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Perspective</a:t>
            </a:r>
          </a:p>
        </p:txBody>
      </p:sp>
      <p:sp>
        <p:nvSpPr>
          <p:cNvPr id="99" name="Line 25"/>
          <p:cNvSpPr>
            <a:spLocks noChangeShapeType="1"/>
          </p:cNvSpPr>
          <p:nvPr/>
        </p:nvSpPr>
        <p:spPr bwMode="auto">
          <a:xfrm flipV="1">
            <a:off x="-164" y="5333865"/>
            <a:ext cx="12130655" cy="118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881" tIns="51941" rIns="103881" bIns="51941"/>
          <a:lstStyle/>
          <a:p>
            <a:endParaRPr lang="th-TH" sz="3700">
              <a:solidFill>
                <a:srgbClr val="000000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 bwMode="auto">
          <a:xfrm>
            <a:off x="984440" y="5498730"/>
            <a:ext cx="4413941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th-TH" sz="1600" i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พัฒนาโครงสร้างพื้นฐานการบริหารทรัพยากรบุคคล</a:t>
            </a:r>
            <a:endParaRPr lang="th-TH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" name="สี่เหลี่ยมผืนผ้า 101"/>
          <p:cNvSpPr/>
          <p:nvPr/>
        </p:nvSpPr>
        <p:spPr bwMode="auto">
          <a:xfrm>
            <a:off x="5429248" y="5499129"/>
            <a:ext cx="3619525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th-TH" altLang="zh-TW" sz="1600" i="1" dirty="0">
                <a:solidFill>
                  <a:srgbClr val="000000"/>
                </a:solidFill>
                <a:latin typeface="Arial Black" pitchFamily="34" charset="0"/>
                <a:ea typeface="新細明體" pitchFamily="18" charset="-120"/>
              </a:rPr>
              <a:t>พัฒนาระบบบริหารทรัพยากรบุคคล</a:t>
            </a:r>
            <a:endParaRPr lang="th-TH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" name="สี่เหลี่ยมผืนผ้า 102"/>
          <p:cNvSpPr/>
          <p:nvPr/>
        </p:nvSpPr>
        <p:spPr bwMode="auto">
          <a:xfrm>
            <a:off x="9048773" y="5500714"/>
            <a:ext cx="2952771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th-TH" altLang="zh-TW" sz="1600" i="1" dirty="0">
                <a:solidFill>
                  <a:srgbClr val="000000"/>
                </a:solidFill>
                <a:latin typeface="Arial Black" pitchFamily="34" charset="0"/>
                <a:ea typeface="新細明體" pitchFamily="18" charset="-120"/>
              </a:rPr>
              <a:t>ออกแบบและจัดการความผูกพันในองค์กร</a:t>
            </a:r>
            <a:endParaRPr kumimoji="1" lang="en-US" altLang="zh-TW" sz="1600" i="1" dirty="0">
              <a:solidFill>
                <a:srgbClr val="000000"/>
              </a:solidFill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4" name="สี่เหลี่ยมผืนผ้า 103"/>
          <p:cNvSpPr/>
          <p:nvPr/>
        </p:nvSpPr>
        <p:spPr bwMode="auto">
          <a:xfrm>
            <a:off x="1012465" y="5870668"/>
            <a:ext cx="5275723" cy="2873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th-TH" altLang="zh-TW" sz="1900" i="1" dirty="0">
                <a:solidFill>
                  <a:srgbClr val="000000"/>
                </a:solidFill>
                <a:latin typeface="Arial Black" pitchFamily="34" charset="0"/>
                <a:ea typeface="新細明體" pitchFamily="18" charset="-120"/>
              </a:rPr>
              <a:t>แผนแม่บทเทคโนโลยีสารสนเทศเพื่อการบริหารและการบริการ</a:t>
            </a:r>
            <a:endParaRPr lang="th-TH" sz="19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" name="สี่เหลี่ยมผืนผ้า 104"/>
          <p:cNvSpPr/>
          <p:nvPr/>
        </p:nvSpPr>
        <p:spPr bwMode="auto">
          <a:xfrm>
            <a:off x="6605085" y="5860884"/>
            <a:ext cx="5275723" cy="2873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th-TH" altLang="zh-TW" sz="1900" i="1" dirty="0">
                <a:solidFill>
                  <a:srgbClr val="000000"/>
                </a:solidFill>
                <a:latin typeface="Arial Black" pitchFamily="34" charset="0"/>
                <a:ea typeface="新細明體" pitchFamily="18" charset="-120"/>
              </a:rPr>
              <a:t>จัดการความรู้ สังเคราะห์ความรู้ และเผยแพร่</a:t>
            </a:r>
            <a:endParaRPr lang="th-TH" sz="19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7" name="Arc 76"/>
          <p:cNvSpPr/>
          <p:nvPr/>
        </p:nvSpPr>
        <p:spPr>
          <a:xfrm rot="14416126" flipV="1">
            <a:off x="7487397" y="876020"/>
            <a:ext cx="452561" cy="110943"/>
          </a:xfrm>
          <a:prstGeom prst="arc">
            <a:avLst>
              <a:gd name="adj1" fmla="val 17691020"/>
              <a:gd name="adj2" fmla="val 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000000"/>
              </a:solidFill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48792" y="5429264"/>
            <a:ext cx="12048000" cy="1404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48792" y="1453724"/>
            <a:ext cx="12048000" cy="9037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FFFFFF"/>
              </a:solidFill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48792" y="882229"/>
            <a:ext cx="12048000" cy="47508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1" tIns="51941" rIns="103881" bIns="51941" anchor="ctr"/>
          <a:lstStyle/>
          <a:p>
            <a:pPr algn="ctr" eaLnBrk="0" hangingPunct="0">
              <a:defRPr/>
            </a:pPr>
            <a:endParaRPr lang="th-TH" sz="4500">
              <a:solidFill>
                <a:srgbClr val="FFFFFF"/>
              </a:solidFill>
            </a:endParaRPr>
          </a:p>
        </p:txBody>
      </p:sp>
      <p:sp>
        <p:nvSpPr>
          <p:cNvPr id="123" name="Flowchart: Extract 122"/>
          <p:cNvSpPr/>
          <p:nvPr/>
        </p:nvSpPr>
        <p:spPr bwMode="auto">
          <a:xfrm>
            <a:off x="2190723" y="1357299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4" name="Flowchart: Extract 123"/>
          <p:cNvSpPr/>
          <p:nvPr/>
        </p:nvSpPr>
        <p:spPr bwMode="auto">
          <a:xfrm>
            <a:off x="5520749" y="1357299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5" name="Flowchart: Extract 124"/>
          <p:cNvSpPr/>
          <p:nvPr/>
        </p:nvSpPr>
        <p:spPr bwMode="auto">
          <a:xfrm>
            <a:off x="9045024" y="1357299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6" name="Flowchart: Extract 125"/>
          <p:cNvSpPr/>
          <p:nvPr/>
        </p:nvSpPr>
        <p:spPr bwMode="auto">
          <a:xfrm>
            <a:off x="2190723" y="3463876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7" name="Flowchart: Extract 126"/>
          <p:cNvSpPr/>
          <p:nvPr/>
        </p:nvSpPr>
        <p:spPr bwMode="auto">
          <a:xfrm>
            <a:off x="9045024" y="3463876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8" name="Flowchart: Extract 127"/>
          <p:cNvSpPr/>
          <p:nvPr/>
        </p:nvSpPr>
        <p:spPr bwMode="auto">
          <a:xfrm>
            <a:off x="2190723" y="2392307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29" name="Flowchart: Extract 128"/>
          <p:cNvSpPr/>
          <p:nvPr/>
        </p:nvSpPr>
        <p:spPr bwMode="auto">
          <a:xfrm>
            <a:off x="9045024" y="2392307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0" name="Flowchart: Extract 129"/>
          <p:cNvSpPr/>
          <p:nvPr/>
        </p:nvSpPr>
        <p:spPr bwMode="auto">
          <a:xfrm>
            <a:off x="2190723" y="5321264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1" name="Flowchart: Extract 130"/>
          <p:cNvSpPr/>
          <p:nvPr/>
        </p:nvSpPr>
        <p:spPr bwMode="auto">
          <a:xfrm>
            <a:off x="9045024" y="5321264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2" name="Flowchart: Extract 131"/>
          <p:cNvSpPr/>
          <p:nvPr/>
        </p:nvSpPr>
        <p:spPr bwMode="auto">
          <a:xfrm>
            <a:off x="5616000" y="3463876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3" name="Flowchart: Extract 132"/>
          <p:cNvSpPr/>
          <p:nvPr/>
        </p:nvSpPr>
        <p:spPr bwMode="auto">
          <a:xfrm>
            <a:off x="5616000" y="2392307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4" name="Flowchart: Extract 133"/>
          <p:cNvSpPr/>
          <p:nvPr/>
        </p:nvSpPr>
        <p:spPr bwMode="auto">
          <a:xfrm>
            <a:off x="5616000" y="5321264"/>
            <a:ext cx="480000" cy="108000"/>
          </a:xfrm>
          <a:prstGeom prst="flowChartExtra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3881" tIns="51941" rIns="103881" bIns="5194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2700">
              <a:solidFill>
                <a:srgbClr val="00000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1260" y="5830"/>
            <a:ext cx="4000485" cy="957715"/>
          </a:xfrm>
          <a:prstGeom prst="rect">
            <a:avLst/>
          </a:prstGeom>
        </p:spPr>
        <p:txBody>
          <a:bodyPr wrap="square" lIns="103881" tIns="51941" rIns="103881" bIns="51941">
            <a:spAutoFit/>
          </a:bodyPr>
          <a:lstStyle/>
          <a:p>
            <a:pPr algn="ctr">
              <a:lnSpc>
                <a:spcPts val="2159"/>
              </a:lnSpc>
            </a:pPr>
            <a:r>
              <a:rPr lang="th-TH" altLang="th-TH" sz="2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แผนที่ยุทธศาสตร์</a:t>
            </a:r>
            <a:br>
              <a:rPr lang="th-TH" altLang="th-TH" sz="2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2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สหกรณ์กรมการพัฒนาชุมชนจำกัด</a:t>
            </a:r>
            <a:br>
              <a:rPr lang="th-TH" altLang="th-TH" sz="2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2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พ.ศ. 2564-2567</a:t>
            </a:r>
            <a:endParaRPr lang="th-TH" sz="2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8" name="Oval 42"/>
          <p:cNvSpPr>
            <a:spLocks noChangeArrowheads="1"/>
          </p:cNvSpPr>
          <p:nvPr/>
        </p:nvSpPr>
        <p:spPr bwMode="auto">
          <a:xfrm>
            <a:off x="5896216" y="6429397"/>
            <a:ext cx="1729317" cy="287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600" b="1" dirty="0">
                <a:solidFill>
                  <a:srgbClr val="FFFFFF"/>
                </a:solidFill>
                <a:ea typeface="新細明體" pitchFamily="18" charset="-120"/>
              </a:rPr>
              <a:t>การบริหารความเสี่ยง</a:t>
            </a:r>
            <a:endParaRPr kumimoji="1" lang="en-US" altLang="zh-TW" sz="1600" b="1" dirty="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149" name="Oval 44"/>
          <p:cNvSpPr>
            <a:spLocks noChangeArrowheads="1"/>
          </p:cNvSpPr>
          <p:nvPr/>
        </p:nvSpPr>
        <p:spPr bwMode="auto">
          <a:xfrm>
            <a:off x="10048832" y="6429397"/>
            <a:ext cx="1729317" cy="28733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3881" tIns="51941" rIns="103881" bIns="51941" anchor="ctr"/>
          <a:lstStyle/>
          <a:p>
            <a:pPr algn="ctr"/>
            <a:r>
              <a:rPr kumimoji="1" lang="th-TH" altLang="zh-TW" sz="1600" b="1" dirty="0">
                <a:solidFill>
                  <a:srgbClr val="FFFFFF"/>
                </a:solidFill>
                <a:ea typeface="新細明體" pitchFamily="18" charset="-120"/>
              </a:rPr>
              <a:t>การควบคุมภายใน</a:t>
            </a:r>
            <a:endParaRPr kumimoji="1" lang="en-US" altLang="zh-TW" sz="1600" b="1" dirty="0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65C3-B711-4EE8-AB89-A1221C67F9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27464" y="5853074"/>
            <a:ext cx="5812794" cy="584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เอามาจากผังยุทธศาสตร์ และแผนยุทธศาสตร์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7185104-D568-456C-BDB8-2B85BDD0B8EF}"/>
              </a:ext>
            </a:extLst>
          </p:cNvPr>
          <p:cNvSpPr txBox="1"/>
          <p:nvPr/>
        </p:nvSpPr>
        <p:spPr>
          <a:xfrm>
            <a:off x="11452860" y="21717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546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-22859"/>
            <a:ext cx="12192000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92C7A-C0EC-40E2-B48B-7BC2515F37DC}"/>
              </a:ext>
            </a:extLst>
          </p:cNvPr>
          <p:cNvSpPr txBox="1"/>
          <p:nvPr/>
        </p:nvSpPr>
        <p:spPr>
          <a:xfrm>
            <a:off x="114302" y="245615"/>
            <a:ext cx="2091688" cy="31700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เหตุผลที่ไม่สามารถ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ลดอัตราดอกเบี้ยเงินกู้สามัญ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8FB497-1EAB-45A5-9F76-3B7E2A11F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707306"/>
              </p:ext>
            </p:extLst>
          </p:nvPr>
        </p:nvGraphicFramePr>
        <p:xfrm>
          <a:off x="2366010" y="-1"/>
          <a:ext cx="9018270" cy="6900676"/>
        </p:xfrm>
        <a:graphic>
          <a:graphicData uri="http://schemas.openxmlformats.org/drawingml/2006/table">
            <a:tbl>
              <a:tblPr/>
              <a:tblGrid>
                <a:gridCol w="1920240">
                  <a:extLst>
                    <a:ext uri="{9D8B030D-6E8A-4147-A177-3AD203B41FA5}">
                      <a16:colId xmlns:a16="http://schemas.microsoft.com/office/drawing/2014/main" val="990284592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3722058487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191170716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61136041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0897315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530714029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3223548865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85312887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727913371"/>
                    </a:ext>
                  </a:extLst>
                </a:gridCol>
              </a:tblGrid>
              <a:tr h="20625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ตารางเปรียบเทียบการลดอัตราดอกเบี้ยดอกเบี้ยรับเข้า (เงินกู้) ข้อมูล ณ 31 พฤษภาคม 2565</a:t>
                      </a:r>
                    </a:p>
                  </a:txBody>
                  <a:tcPr marL="7276" marR="7276" marT="72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68812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ณ 31 พ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ค.64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ปัจจุบัน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อัตราลด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867849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462672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สามัญ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5,638,014,006.51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391.84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389.02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389.02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335.46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56.38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838649"/>
                  </a:ext>
                </a:extLst>
              </a:tr>
              <a:tr h="16606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-   </a:t>
                      </a:r>
                    </a:p>
                  </a:txBody>
                  <a:tcPr marL="7276" marR="7276" marT="72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56.38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276843"/>
                  </a:ext>
                </a:extLst>
              </a:tr>
              <a:tr h="15117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35084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ฉุกเฉิน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2,746,800.00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015954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ATM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57,192,555.53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109469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สินเชื่อทันใจ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68,120,551.00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0454"/>
                  </a:ext>
                </a:extLst>
              </a:tr>
              <a:tr h="10301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746621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66785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เพื่อการท่องเที่ยว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17,137.84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05816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824017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เพื่อช่วยเหลือมีความจำเป็นเร่งด่วน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6,130,573.91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169908"/>
                  </a:ext>
                </a:extLst>
              </a:tr>
              <a:tr h="14283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831069"/>
                  </a:ext>
                </a:extLst>
              </a:tr>
              <a:tr h="15080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739266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เพื่อรวมหนี้นอกระบบฯ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3,386,975.26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083820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เพื่อการลงทุน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1,037,165.25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735344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โครงการคุณมีฝัน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21,698,759.00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641155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โครงการเงินกู้พิเศษเพื่อสร้างสุขอเนก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27,644,408.75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1697"/>
                  </a:ext>
                </a:extLst>
              </a:tr>
              <a:tr h="87752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7711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หนี้คงเหลือ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876425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เพื่อการเคหะสงเคราะห์2563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36,548,732.30 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213136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44582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33,465,500.72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173103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047740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เพื่อการเคหะสงเคราะห์ระยะ 2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23,043,145.87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1.38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60105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5.50%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843965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เพื่อการเคหะสงเคราะห์ระยะ 1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27,274,042.30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1.36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033201"/>
                  </a:ext>
                </a:extLst>
              </a:tr>
              <a:tr h="147998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1.17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836899"/>
                  </a:ext>
                </a:extLst>
              </a:tr>
              <a:tr h="206256"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3.95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5.04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58.99</a:t>
                      </a:r>
                    </a:p>
                  </a:txBody>
                  <a:tcPr marL="7276" marR="7276" marT="72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33946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7F07C99-3070-4635-B78C-DFEC7F959EB3}"/>
              </a:ext>
            </a:extLst>
          </p:cNvPr>
          <p:cNvSpPr/>
          <p:nvPr/>
        </p:nvSpPr>
        <p:spPr>
          <a:xfrm>
            <a:off x="5554980" y="411480"/>
            <a:ext cx="5829300" cy="754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EC18F-AF52-4AAD-A15D-D89970496FEC}"/>
              </a:ext>
            </a:extLst>
          </p:cNvPr>
          <p:cNvSpPr/>
          <p:nvPr/>
        </p:nvSpPr>
        <p:spPr>
          <a:xfrm>
            <a:off x="4278630" y="651510"/>
            <a:ext cx="1264920" cy="297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8641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2000" cy="693800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51A984-5D09-4217-BA2D-D84E85D55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9537"/>
              </p:ext>
            </p:extLst>
          </p:nvPr>
        </p:nvGraphicFramePr>
        <p:xfrm>
          <a:off x="927098" y="-194310"/>
          <a:ext cx="10337803" cy="3463290"/>
        </p:xfrm>
        <a:graphic>
          <a:graphicData uri="http://schemas.openxmlformats.org/drawingml/2006/table">
            <a:tbl>
              <a:tblPr/>
              <a:tblGrid>
                <a:gridCol w="1033780">
                  <a:extLst>
                    <a:ext uri="{9D8B030D-6E8A-4147-A177-3AD203B41FA5}">
                      <a16:colId xmlns:a16="http://schemas.microsoft.com/office/drawing/2014/main" val="827611949"/>
                    </a:ext>
                  </a:extLst>
                </a:gridCol>
                <a:gridCol w="746619">
                  <a:extLst>
                    <a:ext uri="{9D8B030D-6E8A-4147-A177-3AD203B41FA5}">
                      <a16:colId xmlns:a16="http://schemas.microsoft.com/office/drawing/2014/main" val="1483041103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793812652"/>
                    </a:ext>
                  </a:extLst>
                </a:gridCol>
                <a:gridCol w="708331">
                  <a:extLst>
                    <a:ext uri="{9D8B030D-6E8A-4147-A177-3AD203B41FA5}">
                      <a16:colId xmlns:a16="http://schemas.microsoft.com/office/drawing/2014/main" val="42963496"/>
                    </a:ext>
                  </a:extLst>
                </a:gridCol>
                <a:gridCol w="708331">
                  <a:extLst>
                    <a:ext uri="{9D8B030D-6E8A-4147-A177-3AD203B41FA5}">
                      <a16:colId xmlns:a16="http://schemas.microsoft.com/office/drawing/2014/main" val="3132237884"/>
                    </a:ext>
                  </a:extLst>
                </a:gridCol>
                <a:gridCol w="670043">
                  <a:extLst>
                    <a:ext uri="{9D8B030D-6E8A-4147-A177-3AD203B41FA5}">
                      <a16:colId xmlns:a16="http://schemas.microsoft.com/office/drawing/2014/main" val="2856447972"/>
                    </a:ext>
                  </a:extLst>
                </a:gridCol>
                <a:gridCol w="765763">
                  <a:extLst>
                    <a:ext uri="{9D8B030D-6E8A-4147-A177-3AD203B41FA5}">
                      <a16:colId xmlns:a16="http://schemas.microsoft.com/office/drawing/2014/main" val="1147276843"/>
                    </a:ext>
                  </a:extLst>
                </a:gridCol>
                <a:gridCol w="689187">
                  <a:extLst>
                    <a:ext uri="{9D8B030D-6E8A-4147-A177-3AD203B41FA5}">
                      <a16:colId xmlns:a16="http://schemas.microsoft.com/office/drawing/2014/main" val="1369509168"/>
                    </a:ext>
                  </a:extLst>
                </a:gridCol>
                <a:gridCol w="708331">
                  <a:extLst>
                    <a:ext uri="{9D8B030D-6E8A-4147-A177-3AD203B41FA5}">
                      <a16:colId xmlns:a16="http://schemas.microsoft.com/office/drawing/2014/main" val="2263157382"/>
                    </a:ext>
                  </a:extLst>
                </a:gridCol>
                <a:gridCol w="698759">
                  <a:extLst>
                    <a:ext uri="{9D8B030D-6E8A-4147-A177-3AD203B41FA5}">
                      <a16:colId xmlns:a16="http://schemas.microsoft.com/office/drawing/2014/main" val="1877387363"/>
                    </a:ext>
                  </a:extLst>
                </a:gridCol>
                <a:gridCol w="708331">
                  <a:extLst>
                    <a:ext uri="{9D8B030D-6E8A-4147-A177-3AD203B41FA5}">
                      <a16:colId xmlns:a16="http://schemas.microsoft.com/office/drawing/2014/main" val="4038378080"/>
                    </a:ext>
                  </a:extLst>
                </a:gridCol>
                <a:gridCol w="689187">
                  <a:extLst>
                    <a:ext uri="{9D8B030D-6E8A-4147-A177-3AD203B41FA5}">
                      <a16:colId xmlns:a16="http://schemas.microsoft.com/office/drawing/2014/main" val="3976574862"/>
                    </a:ext>
                  </a:extLst>
                </a:gridCol>
                <a:gridCol w="670043">
                  <a:extLst>
                    <a:ext uri="{9D8B030D-6E8A-4147-A177-3AD203B41FA5}">
                      <a16:colId xmlns:a16="http://schemas.microsoft.com/office/drawing/2014/main" val="2948419021"/>
                    </a:ext>
                  </a:extLst>
                </a:gridCol>
                <a:gridCol w="765763">
                  <a:extLst>
                    <a:ext uri="{9D8B030D-6E8A-4147-A177-3AD203B41FA5}">
                      <a16:colId xmlns:a16="http://schemas.microsoft.com/office/drawing/2014/main" val="2451579291"/>
                    </a:ext>
                  </a:extLst>
                </a:gridCol>
              </a:tblGrid>
              <a:tr h="15853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รายละเอียดการรับดอกเบี้ยสหกรณ์อื่น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925097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ล้างค้างรับ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621769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สอ.กระทรวงมหาดไทย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185,195.38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147,360.73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162,540.24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157,530.79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163,015.96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3539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สอ.ตำรวจสุราษฎร์ธานี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119,858.63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104,584.39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116,011.92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108,757.72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120,246.89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796354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3953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สอ.มหาสารคาม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161,369.86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145,753.42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160,712.33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136,438.36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137,369.86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797227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สอ.หนองคาย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114,303.37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47,589.94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42,960.90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47,563.64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46,027.40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95249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สอ.สื่อสารทหาร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127,397.26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115,068.49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127,397.26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123,287.67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127,397.26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254033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สอ.รัฐวิสาหกิจไฟฟ้า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249,984.00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249,984.00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249,984.00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249,984.00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249,984.00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87702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สอ.องค์กรอิสระ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50,849.31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22,246.58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204753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สอ.ชุมพร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5874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สอ.เลย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65134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สอ.กาฬสินธุ์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210,410.96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184,109.59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203,835.62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187,397.26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193,643.84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29254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สอ.อุบลราชธานี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210,410.95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184,109.59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203,835.62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190,684.93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210,410.96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960552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สอ.สรรพสิทธิ 24 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2,084,268.69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74,287.67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365,764.66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45401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สอสุราษฎร์ 24 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083585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 ร.25 พัน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94522"/>
                  </a:ext>
                </a:extLst>
              </a:tr>
              <a:tr h="1585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1,429,779.72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1,275,094.40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1,633,042.55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1,201,644.37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1,248,096.17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329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0859C6-37CF-4A9C-B49C-EB651D9F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448555"/>
              </p:ext>
            </p:extLst>
          </p:nvPr>
        </p:nvGraphicFramePr>
        <p:xfrm>
          <a:off x="927100" y="3080226"/>
          <a:ext cx="10337800" cy="1539240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316192128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25750092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9183358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44663644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78470910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7821533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9024788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66597022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62143788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157616297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38009041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7935861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6304097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15953771"/>
                    </a:ext>
                  </a:extLst>
                </a:gridCol>
              </a:tblGrid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ชุมนุมสหกรณ์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49,315.07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236,712.33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305,753.42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276,164.38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305,753.42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295,890.41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189487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ดอกเบี้ยรับประจำเดือน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1,666,492.05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1,580,847.82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1,909,206.93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1,507,397.79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1,543,986.58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16838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บัตรเงินฝาก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54,246.58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54,246.57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639853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พันธบัตรรุ่นก้าวไปด้วยกัน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231,731.50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104,005.48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020366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พันธบัตรรุ่นเราชนะ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202,684.93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69,534.24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002182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พันธบัตรรุ่นยิ่งออมยิ่งได้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414,684.93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28,931.50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74122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ชุมนุมสหกรณ์ ปันผล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297184"/>
                  </a:ext>
                </a:extLst>
              </a:tr>
              <a:tr h="14218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28,931.50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227,786.29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77094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A29E4DF-BDA4-4B27-8C37-1FC869572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879472"/>
              </p:ext>
            </p:extLst>
          </p:nvPr>
        </p:nvGraphicFramePr>
        <p:xfrm>
          <a:off x="927098" y="4404202"/>
          <a:ext cx="10337800" cy="2886075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368022040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69292527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65144174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3159983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562687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02604915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5358822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3718859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846879308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89332552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9224364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1610318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8603807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7124031"/>
                    </a:ext>
                  </a:extLst>
                </a:gridCol>
              </a:tblGrid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203,424.65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46,109.59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74616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หุ้นกู้-บีซีพีจี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293,819.18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198,600.01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692158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หุ้นกู้-กัลฟ์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350,246.58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324,164.38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99644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หุ้นกู้-น้ำตาลมิตรผล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233,271.23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494,695.89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92950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หุ้นกู้-บางจาก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107,128.77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233,052.05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57872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หุ้นกู้-มวลชนกรุงเทพ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162,443.84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382,043.83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39521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-ศรีตรัง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70,712.33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373,068.50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60937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หุ้นกู้-บริหารสินทรัพย์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56,597.26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286,759.45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702978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หุ้นกู้-ศรีตรังครั้งที่1/65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16283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หุ้นกู้-อินโดรามา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62628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สผ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094551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082592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หุ้นกู้-ไออาร์พีซี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03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 พาวเวอร์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772288"/>
                  </a:ext>
                </a:extLst>
              </a:tr>
              <a:tr h="138811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หุ้นกู้-โกลบอล พาวเวอร์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5563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9D0FFFE-DC5F-445B-9A45-EB3EC7907D66}"/>
              </a:ext>
            </a:extLst>
          </p:cNvPr>
          <p:cNvSpPr txBox="1"/>
          <p:nvPr/>
        </p:nvSpPr>
        <p:spPr>
          <a:xfrm>
            <a:off x="1851659" y="2091690"/>
            <a:ext cx="8618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รายได้จากการลงทุน</a:t>
            </a:r>
          </a:p>
          <a:p>
            <a:pPr algn="ctr"/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10.80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ลบ.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D53D50-4D92-4D1E-8BA5-22F778D3B7E5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2738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1431" y="1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7BBB54-865B-4005-BE52-06A82F31F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311944"/>
              </p:ext>
            </p:extLst>
          </p:nvPr>
        </p:nvGraphicFramePr>
        <p:xfrm>
          <a:off x="1600200" y="16593"/>
          <a:ext cx="8983980" cy="6884329"/>
        </p:xfrm>
        <a:graphic>
          <a:graphicData uri="http://schemas.openxmlformats.org/drawingml/2006/table">
            <a:tbl>
              <a:tblPr/>
              <a:tblGrid>
                <a:gridCol w="1396169">
                  <a:extLst>
                    <a:ext uri="{9D8B030D-6E8A-4147-A177-3AD203B41FA5}">
                      <a16:colId xmlns:a16="http://schemas.microsoft.com/office/drawing/2014/main" val="459012863"/>
                    </a:ext>
                  </a:extLst>
                </a:gridCol>
                <a:gridCol w="1460213">
                  <a:extLst>
                    <a:ext uri="{9D8B030D-6E8A-4147-A177-3AD203B41FA5}">
                      <a16:colId xmlns:a16="http://schemas.microsoft.com/office/drawing/2014/main" val="2444930488"/>
                    </a:ext>
                  </a:extLst>
                </a:gridCol>
                <a:gridCol w="537973">
                  <a:extLst>
                    <a:ext uri="{9D8B030D-6E8A-4147-A177-3AD203B41FA5}">
                      <a16:colId xmlns:a16="http://schemas.microsoft.com/office/drawing/2014/main" val="24156734"/>
                    </a:ext>
                  </a:extLst>
                </a:gridCol>
                <a:gridCol w="486738">
                  <a:extLst>
                    <a:ext uri="{9D8B030D-6E8A-4147-A177-3AD203B41FA5}">
                      <a16:colId xmlns:a16="http://schemas.microsoft.com/office/drawing/2014/main" val="3373382677"/>
                    </a:ext>
                  </a:extLst>
                </a:gridCol>
                <a:gridCol w="1344932">
                  <a:extLst>
                    <a:ext uri="{9D8B030D-6E8A-4147-A177-3AD203B41FA5}">
                      <a16:colId xmlns:a16="http://schemas.microsoft.com/office/drawing/2014/main" val="3244521885"/>
                    </a:ext>
                  </a:extLst>
                </a:gridCol>
                <a:gridCol w="1139990">
                  <a:extLst>
                    <a:ext uri="{9D8B030D-6E8A-4147-A177-3AD203B41FA5}">
                      <a16:colId xmlns:a16="http://schemas.microsoft.com/office/drawing/2014/main" val="3194733696"/>
                    </a:ext>
                  </a:extLst>
                </a:gridCol>
                <a:gridCol w="1408977">
                  <a:extLst>
                    <a:ext uri="{9D8B030D-6E8A-4147-A177-3AD203B41FA5}">
                      <a16:colId xmlns:a16="http://schemas.microsoft.com/office/drawing/2014/main" val="2457337943"/>
                    </a:ext>
                  </a:extLst>
                </a:gridCol>
                <a:gridCol w="1208988">
                  <a:extLst>
                    <a:ext uri="{9D8B030D-6E8A-4147-A177-3AD203B41FA5}">
                      <a16:colId xmlns:a16="http://schemas.microsoft.com/office/drawing/2014/main" val="3666879143"/>
                    </a:ext>
                  </a:extLst>
                </a:gridCol>
              </a:tblGrid>
              <a:tr h="28789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รายได้จากการลงทุน ปี 2565</a:t>
                      </a:r>
                    </a:p>
                  </a:txBody>
                  <a:tcPr marL="6724" marR="6724" marT="67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054733"/>
                  </a:ext>
                </a:extLst>
              </a:tr>
              <a:tr h="33483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เงินต้น 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จนวัน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ม.ค.-เม.ย.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พ.ค.-ธค.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432405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สอ.มหาดไทย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109,026,313.14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652,627.14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512,727.23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1,165,354.37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613309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สอ.ตำรวจสุราษ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54,413,431.01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449,212.66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875,574.07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1,324,786.73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975960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38,777,318.42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1,202,096.87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1,202,096.87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016351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26,406,934.32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792,208.03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792,208.03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215526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สอ.หนองคาย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560,000.00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560,000.00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343046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สอ.มหาสารคาม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1,476,000.00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1,476,000.00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040096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สอ.สื่อสารทหาร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1,476,000.00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1,476,000.00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001168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สอ.รัฐวิสาไฟฟ้า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447737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สอ.ชุมพร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31,291,292.99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1,032,612.67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1,032,612.67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33831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สอ.กาฬสินธุ์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785,753.43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1,530,410.95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2,316,164.38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514039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สอ.สรรพสิทธ์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440,052.33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440,052.33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253054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สอ.สุราษฎร์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2,400,000.00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332654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สอ.อุบลราชธานี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2,400,000.00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274526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สอ.ร.25 พัน3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30,310,684.93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909,320.55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909,320.55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626323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800,225,974.81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17,575,883.68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20,494,595.93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200682"/>
                  </a:ext>
                </a:extLst>
              </a:tr>
              <a:tr h="56958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22,407,286.16 </a:t>
                      </a:r>
                    </a:p>
                  </a:txBody>
                  <a:tcPr marL="6724" marR="6724" marT="67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74814"/>
                  </a:ext>
                </a:extLst>
              </a:tr>
              <a:tr h="28789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631303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ชุมนุม 36 ด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100,000,000.00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1.70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1,700,000.00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1,700,000.00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970311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1,700,000.00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1,700,000.00 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1382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815674-E92F-43C5-B106-E98FB32B6852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41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7788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0" y="6191"/>
            <a:ext cx="12191999" cy="6874664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644C33-3901-4545-B470-0BCF7B979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906634"/>
              </p:ext>
            </p:extLst>
          </p:nvPr>
        </p:nvGraphicFramePr>
        <p:xfrm>
          <a:off x="1565910" y="104026"/>
          <a:ext cx="9041131" cy="6755239"/>
        </p:xfrm>
        <a:graphic>
          <a:graphicData uri="http://schemas.openxmlformats.org/drawingml/2006/table">
            <a:tbl>
              <a:tblPr/>
              <a:tblGrid>
                <a:gridCol w="1370375">
                  <a:extLst>
                    <a:ext uri="{9D8B030D-6E8A-4147-A177-3AD203B41FA5}">
                      <a16:colId xmlns:a16="http://schemas.microsoft.com/office/drawing/2014/main" val="2428585412"/>
                    </a:ext>
                  </a:extLst>
                </a:gridCol>
                <a:gridCol w="1437221">
                  <a:extLst>
                    <a:ext uri="{9D8B030D-6E8A-4147-A177-3AD203B41FA5}">
                      <a16:colId xmlns:a16="http://schemas.microsoft.com/office/drawing/2014/main" val="2063945343"/>
                    </a:ext>
                  </a:extLst>
                </a:gridCol>
                <a:gridCol w="534782">
                  <a:extLst>
                    <a:ext uri="{9D8B030D-6E8A-4147-A177-3AD203B41FA5}">
                      <a16:colId xmlns:a16="http://schemas.microsoft.com/office/drawing/2014/main" val="546491536"/>
                    </a:ext>
                  </a:extLst>
                </a:gridCol>
                <a:gridCol w="484644">
                  <a:extLst>
                    <a:ext uri="{9D8B030D-6E8A-4147-A177-3AD203B41FA5}">
                      <a16:colId xmlns:a16="http://schemas.microsoft.com/office/drawing/2014/main" val="2128172212"/>
                    </a:ext>
                  </a:extLst>
                </a:gridCol>
                <a:gridCol w="1320240">
                  <a:extLst>
                    <a:ext uri="{9D8B030D-6E8A-4147-A177-3AD203B41FA5}">
                      <a16:colId xmlns:a16="http://schemas.microsoft.com/office/drawing/2014/main" val="986491308"/>
                    </a:ext>
                  </a:extLst>
                </a:gridCol>
                <a:gridCol w="1119695">
                  <a:extLst>
                    <a:ext uri="{9D8B030D-6E8A-4147-A177-3AD203B41FA5}">
                      <a16:colId xmlns:a16="http://schemas.microsoft.com/office/drawing/2014/main" val="556691361"/>
                    </a:ext>
                  </a:extLst>
                </a:gridCol>
                <a:gridCol w="1387087">
                  <a:extLst>
                    <a:ext uri="{9D8B030D-6E8A-4147-A177-3AD203B41FA5}">
                      <a16:colId xmlns:a16="http://schemas.microsoft.com/office/drawing/2014/main" val="3352818502"/>
                    </a:ext>
                  </a:extLst>
                </a:gridCol>
                <a:gridCol w="1387087">
                  <a:extLst>
                    <a:ext uri="{9D8B030D-6E8A-4147-A177-3AD203B41FA5}">
                      <a16:colId xmlns:a16="http://schemas.microsoft.com/office/drawing/2014/main" val="794173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กรุงไทย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31,623,645.51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118,588.67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118,588.67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68188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กรุงเทพ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25,093,750.00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94,101.56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94,101.56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532408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212,690.23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448701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รวมเงินฝาก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22,407,286.16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106682"/>
                  </a:ext>
                </a:extLst>
              </a:tr>
              <a:tr h="27360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739421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บัตรเงินฝาก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522900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671,473.96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671,473.96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298036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544,438.34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544,438.34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491040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887,232.86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887,232.86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659572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2,103,145.16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236326"/>
                  </a:ext>
                </a:extLst>
              </a:tr>
              <a:tr h="27360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509653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15,000,000.00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499,068.48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499,068.48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410758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หุ้นกู้-บีซีพีจี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984,838.38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984,838.38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369124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หุ้นกู้-กัลฟ์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1,348,821.92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1,348,821.92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687133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หุ้นกู้-มิตรผล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1,455,934.24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1,455,934.24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381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หุ้นกู้-มวลกทม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1,088,975.34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1,088,975.34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920166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หุ้นกู้-บางจาก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20,000,000.00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680,361.64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680,361.64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578054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25,000,000.00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890,000.00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890,000.00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725938"/>
                  </a:ext>
                </a:extLst>
              </a:tr>
              <a:tr h="53692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หุ้นกู้-บริหารสินทรัพย์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22,000,000.00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688,600.00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688,600.00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12,297,293.98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193003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322,000,000.00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483768"/>
                  </a:ext>
                </a:extLst>
              </a:tr>
              <a:tr h="318865"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9,739,745.16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7,636,600.00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35,659,583.89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940077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83254F-7ACB-43FB-921D-9707ECA37CD6}"/>
              </a:ext>
            </a:extLst>
          </p:cNvPr>
          <p:cNvCxnSpPr/>
          <p:nvPr/>
        </p:nvCxnSpPr>
        <p:spPr>
          <a:xfrm>
            <a:off x="9189720" y="252616"/>
            <a:ext cx="14173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6B098E-41B1-4DDA-A125-4429F57C8D85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42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7233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46605-0D4B-4CC1-8B3D-2FC6DC85E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54473"/>
              </p:ext>
            </p:extLst>
          </p:nvPr>
        </p:nvGraphicFramePr>
        <p:xfrm>
          <a:off x="1428750" y="331470"/>
          <a:ext cx="9144002" cy="6121350"/>
        </p:xfrm>
        <a:graphic>
          <a:graphicData uri="http://schemas.openxmlformats.org/drawingml/2006/table">
            <a:tbl>
              <a:tblPr/>
              <a:tblGrid>
                <a:gridCol w="1385968">
                  <a:extLst>
                    <a:ext uri="{9D8B030D-6E8A-4147-A177-3AD203B41FA5}">
                      <a16:colId xmlns:a16="http://schemas.microsoft.com/office/drawing/2014/main" val="3357284854"/>
                    </a:ext>
                  </a:extLst>
                </a:gridCol>
                <a:gridCol w="1453575">
                  <a:extLst>
                    <a:ext uri="{9D8B030D-6E8A-4147-A177-3AD203B41FA5}">
                      <a16:colId xmlns:a16="http://schemas.microsoft.com/office/drawing/2014/main" val="4150842944"/>
                    </a:ext>
                  </a:extLst>
                </a:gridCol>
                <a:gridCol w="540866">
                  <a:extLst>
                    <a:ext uri="{9D8B030D-6E8A-4147-A177-3AD203B41FA5}">
                      <a16:colId xmlns:a16="http://schemas.microsoft.com/office/drawing/2014/main" val="2315991975"/>
                    </a:ext>
                  </a:extLst>
                </a:gridCol>
                <a:gridCol w="490158">
                  <a:extLst>
                    <a:ext uri="{9D8B030D-6E8A-4147-A177-3AD203B41FA5}">
                      <a16:colId xmlns:a16="http://schemas.microsoft.com/office/drawing/2014/main" val="3570345450"/>
                    </a:ext>
                  </a:extLst>
                </a:gridCol>
                <a:gridCol w="1335261">
                  <a:extLst>
                    <a:ext uri="{9D8B030D-6E8A-4147-A177-3AD203B41FA5}">
                      <a16:colId xmlns:a16="http://schemas.microsoft.com/office/drawing/2014/main" val="2339734268"/>
                    </a:ext>
                  </a:extLst>
                </a:gridCol>
                <a:gridCol w="1132436">
                  <a:extLst>
                    <a:ext uri="{9D8B030D-6E8A-4147-A177-3AD203B41FA5}">
                      <a16:colId xmlns:a16="http://schemas.microsoft.com/office/drawing/2014/main" val="43221983"/>
                    </a:ext>
                  </a:extLst>
                </a:gridCol>
                <a:gridCol w="1402869">
                  <a:extLst>
                    <a:ext uri="{9D8B030D-6E8A-4147-A177-3AD203B41FA5}">
                      <a16:colId xmlns:a16="http://schemas.microsoft.com/office/drawing/2014/main" val="352175347"/>
                    </a:ext>
                  </a:extLst>
                </a:gridCol>
                <a:gridCol w="1402869">
                  <a:extLst>
                    <a:ext uri="{9D8B030D-6E8A-4147-A177-3AD203B41FA5}">
                      <a16:colId xmlns:a16="http://schemas.microsoft.com/office/drawing/2014/main" val="917712622"/>
                    </a:ext>
                  </a:extLst>
                </a:gridCol>
              </a:tblGrid>
              <a:tr h="2022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เงินให้กู้สอ.อื่น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38,000,000.00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955,003.75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955,003.75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959301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423599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ระหว่างปี 65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3834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25,000,000.00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785,445.00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785,445.00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545227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หุ้นกู้-อินโดรามา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20,000,000.00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550,000.00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550,000.00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325711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สผ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60,000,000.00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1,378,000.00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1,378,000.00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561501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50,000,000.00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3.47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258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1,226,000.00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1,226,000.00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265261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หุ้นกู้-ไออาร์พีชี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35,000,000.00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4.86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228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1,062,000.00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1,062,000.00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20162"/>
                  </a:ext>
                </a:extLst>
              </a:tr>
              <a:tr h="3309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 พาวเวอร์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51,000,000.00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4.60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1,317,616.43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1,317,616.43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01923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หุ้นกู้-โกลบอล พาวเวอร์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50,000,000.00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1,053,082.19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1,053,082.19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581434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207525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806045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580349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7,372,143.62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7,372,143.62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7,372,143.62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160424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797899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648577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089109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822674"/>
                  </a:ext>
                </a:extLst>
              </a:tr>
              <a:tr h="316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P/F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200,000,000.00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3,493,000.00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3,493,000.00 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3,493,000.00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27372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sng" strike="noStrike" dirty="0">
                          <a:solidFill>
                            <a:srgbClr val="00009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46,524,727.51</a:t>
                      </a:r>
                    </a:p>
                  </a:txBody>
                  <a:tcPr marL="7021" marR="7021" marT="70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12641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8074BE-E071-4707-BDE1-483746255618}"/>
              </a:ext>
            </a:extLst>
          </p:cNvPr>
          <p:cNvCxnSpPr/>
          <p:nvPr/>
        </p:nvCxnSpPr>
        <p:spPr>
          <a:xfrm>
            <a:off x="9155430" y="309766"/>
            <a:ext cx="14173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A6CC01-8DE8-4D8A-8FA1-00E71151580C}"/>
              </a:ext>
            </a:extLst>
          </p:cNvPr>
          <p:cNvCxnSpPr/>
          <p:nvPr/>
        </p:nvCxnSpPr>
        <p:spPr>
          <a:xfrm>
            <a:off x="9189720" y="6093346"/>
            <a:ext cx="14173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F7E321-2484-4608-8675-58808A8DC516}"/>
              </a:ext>
            </a:extLst>
          </p:cNvPr>
          <p:cNvSpPr txBox="1"/>
          <p:nvPr/>
        </p:nvSpPr>
        <p:spPr>
          <a:xfrm>
            <a:off x="1851659" y="4480560"/>
            <a:ext cx="861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รายได้จากการลงทุน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46.52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ADE0B-AEAE-406F-93B1-52CFC4E6E19C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43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1628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7206137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9">
            <a:extLst>
              <a:ext uri="{FF2B5EF4-FFF2-40B4-BE49-F238E27FC236}">
                <a16:creationId xmlns:a16="http://schemas.microsoft.com/office/drawing/2014/main" id="{416D14C8-BE60-4E3F-8C9A-F2E71E7DAAC3}"/>
              </a:ext>
            </a:extLst>
          </p:cNvPr>
          <p:cNvSpPr txBox="1"/>
          <p:nvPr/>
        </p:nvSpPr>
        <p:spPr>
          <a:xfrm>
            <a:off x="831383" y="258181"/>
            <a:ext cx="105270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23 - 24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เมษายน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จัดทำแผนบริหารความเสี่ยงประจำปี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endParaRPr lang="th-TH" sz="36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ณ. ห้องประชุม 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3003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en-US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2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กรมการพัฒนาชุมชน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8F9B4-1509-4805-848E-17D0A4376C35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44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D45D1-B3B0-490E-B389-2CBCF3BEF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00" y="1656927"/>
            <a:ext cx="3312847" cy="2193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DA381-1FBF-4953-A27D-69C9A3F07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9" y="1675042"/>
            <a:ext cx="3272915" cy="2167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DD4531-955D-4C5C-8D51-E7AD4139C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1" y="4134989"/>
            <a:ext cx="3272915" cy="2167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38269F-F9CC-4B0F-BE43-FE222CB43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21" y="4110367"/>
            <a:ext cx="3312847" cy="2193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80A682-B93F-4E8D-A33D-C36813094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36" y="4102516"/>
            <a:ext cx="3272915" cy="21670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898A0F-8C62-4B7F-942A-B8D766C1F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73" y="1670146"/>
            <a:ext cx="3312847" cy="21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2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1431" y="1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4C33F-5B47-40E8-9282-DCE9C4A1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30"/>
          <a:stretch/>
        </p:blipFill>
        <p:spPr>
          <a:xfrm>
            <a:off x="11431" y="0"/>
            <a:ext cx="1216913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541620-25DC-409D-AA34-70EAAD0C4F76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45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4709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1431" y="1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4D71D-E8D9-4CFC-A64F-B21753E7D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0"/>
          <a:stretch/>
        </p:blipFill>
        <p:spPr>
          <a:xfrm>
            <a:off x="11431" y="0"/>
            <a:ext cx="12169137" cy="694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C4E88-DE81-4D4F-A79E-2946823641A9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46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5698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1431" y="1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0" name="แผนภูมิ 5">
            <a:extLst>
              <a:ext uri="{FF2B5EF4-FFF2-40B4-BE49-F238E27FC236}">
                <a16:creationId xmlns:a16="http://schemas.microsoft.com/office/drawing/2014/main" id="{164536B5-B5DC-4D4A-842F-69ACEA8E6C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369394"/>
              </p:ext>
            </p:extLst>
          </p:nvPr>
        </p:nvGraphicFramePr>
        <p:xfrm>
          <a:off x="329636" y="1324865"/>
          <a:ext cx="5686351" cy="426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กล่องข้อความ 3">
            <a:extLst>
              <a:ext uri="{FF2B5EF4-FFF2-40B4-BE49-F238E27FC236}">
                <a16:creationId xmlns:a16="http://schemas.microsoft.com/office/drawing/2014/main" id="{D9CBED16-EF47-44F4-8693-2FA258F429B0}"/>
              </a:ext>
            </a:extLst>
          </p:cNvPr>
          <p:cNvSpPr txBox="1"/>
          <p:nvPr/>
        </p:nvSpPr>
        <p:spPr>
          <a:xfrm>
            <a:off x="3910654" y="275649"/>
            <a:ext cx="4770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โครงสร้างทางการเงิน / ผลตอบแทนและต้นทุนเงินทุน</a:t>
            </a:r>
          </a:p>
        </p:txBody>
      </p:sp>
      <p:graphicFrame>
        <p:nvGraphicFramePr>
          <p:cNvPr id="32" name="แผนภูมิ 6">
            <a:extLst>
              <a:ext uri="{FF2B5EF4-FFF2-40B4-BE49-F238E27FC236}">
                <a16:creationId xmlns:a16="http://schemas.microsoft.com/office/drawing/2014/main" id="{99588A86-E24F-4F59-B4D7-EC08D5802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307512"/>
              </p:ext>
            </p:extLst>
          </p:nvPr>
        </p:nvGraphicFramePr>
        <p:xfrm>
          <a:off x="6095996" y="1311573"/>
          <a:ext cx="5686351" cy="426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กล่องข้อความ 4">
            <a:extLst>
              <a:ext uri="{FF2B5EF4-FFF2-40B4-BE49-F238E27FC236}">
                <a16:creationId xmlns:a16="http://schemas.microsoft.com/office/drawing/2014/main" id="{BFFD0538-D10A-4BDC-BAFC-2E7263A505DD}"/>
              </a:ext>
            </a:extLst>
          </p:cNvPr>
          <p:cNvSpPr txBox="1"/>
          <p:nvPr/>
        </p:nvSpPr>
        <p:spPr>
          <a:xfrm>
            <a:off x="3873414" y="5666660"/>
            <a:ext cx="208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ED7D31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ผลตอบแทนเงินทุน 6.01</a:t>
            </a:r>
          </a:p>
        </p:txBody>
      </p:sp>
      <p:sp>
        <p:nvSpPr>
          <p:cNvPr id="34" name="กล่องข้อความ 7">
            <a:extLst>
              <a:ext uri="{FF2B5EF4-FFF2-40B4-BE49-F238E27FC236}">
                <a16:creationId xmlns:a16="http://schemas.microsoft.com/office/drawing/2014/main" id="{87B9EAED-63DE-40A5-94B3-8F918F17FD23}"/>
              </a:ext>
            </a:extLst>
          </p:cNvPr>
          <p:cNvSpPr txBox="1"/>
          <p:nvPr/>
        </p:nvSpPr>
        <p:spPr>
          <a:xfrm>
            <a:off x="6121556" y="5709192"/>
            <a:ext cx="16161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ต้นทุนเงินทุน </a:t>
            </a:r>
            <a:r>
              <a:rPr lang="en-US" alt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4.21</a:t>
            </a:r>
          </a:p>
          <a:p>
            <a:endParaRPr lang="en-US" altLang="th-TH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8">
            <a:extLst>
              <a:ext uri="{FF2B5EF4-FFF2-40B4-BE49-F238E27FC236}">
                <a16:creationId xmlns:a16="http://schemas.microsoft.com/office/drawing/2014/main" id="{BDE79722-3855-4820-B6F0-C6AB882B09F8}"/>
              </a:ext>
            </a:extLst>
          </p:cNvPr>
          <p:cNvSpPr txBox="1"/>
          <p:nvPr/>
        </p:nvSpPr>
        <p:spPr>
          <a:xfrm>
            <a:off x="6069212" y="6093608"/>
            <a:ext cx="19547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ต้นทุนการบริหาร </a:t>
            </a:r>
            <a:r>
              <a:rPr lang="en-US" alt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0.16</a:t>
            </a:r>
          </a:p>
        </p:txBody>
      </p:sp>
      <p:sp>
        <p:nvSpPr>
          <p:cNvPr id="36" name="กล่องข้อความ 9">
            <a:extLst>
              <a:ext uri="{FF2B5EF4-FFF2-40B4-BE49-F238E27FC236}">
                <a16:creationId xmlns:a16="http://schemas.microsoft.com/office/drawing/2014/main" id="{3C1A64B4-14FF-418C-BE23-36605D9EFBA2}"/>
              </a:ext>
            </a:extLst>
          </p:cNvPr>
          <p:cNvSpPr txBox="1"/>
          <p:nvPr/>
        </p:nvSpPr>
        <p:spPr>
          <a:xfrm>
            <a:off x="6105291" y="6464103"/>
            <a:ext cx="1450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ส่วนเหลื่อม  </a:t>
            </a:r>
            <a:r>
              <a:rPr lang="en-US" alt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1.64</a:t>
            </a:r>
          </a:p>
          <a:p>
            <a:endParaRPr lang="en-US" altLang="th-TH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กล่องข้อความ 1">
            <a:extLst>
              <a:ext uri="{FF2B5EF4-FFF2-40B4-BE49-F238E27FC236}">
                <a16:creationId xmlns:a16="http://schemas.microsoft.com/office/drawing/2014/main" id="{F815D7C1-95A2-4B36-9A72-8A9420AFE415}"/>
              </a:ext>
            </a:extLst>
          </p:cNvPr>
          <p:cNvSpPr txBox="1"/>
          <p:nvPr/>
        </p:nvSpPr>
        <p:spPr>
          <a:xfrm>
            <a:off x="5124346" y="733119"/>
            <a:ext cx="219085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31 พฤษภาคม 2565</a:t>
            </a:r>
          </a:p>
        </p:txBody>
      </p:sp>
      <p:sp>
        <p:nvSpPr>
          <p:cNvPr id="38" name="กล่องข้อความ 2">
            <a:extLst>
              <a:ext uri="{FF2B5EF4-FFF2-40B4-BE49-F238E27FC236}">
                <a16:creationId xmlns:a16="http://schemas.microsoft.com/office/drawing/2014/main" id="{5D600013-405E-4AE8-A13B-502B2F3CD22C}"/>
              </a:ext>
            </a:extLst>
          </p:cNvPr>
          <p:cNvSpPr txBox="1"/>
          <p:nvPr/>
        </p:nvSpPr>
        <p:spPr>
          <a:xfrm>
            <a:off x="10535437" y="901742"/>
            <a:ext cx="12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solidFill>
                  <a:srgbClr val="4472C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</a:t>
            </a:r>
            <a:r>
              <a:rPr lang="en-US" sz="1800" dirty="0">
                <a:solidFill>
                  <a:srgbClr val="4472C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800" dirty="0">
                <a:solidFill>
                  <a:srgbClr val="4472C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ล้านบาท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40BC9D-74D3-472E-B8BE-3DD797892DC0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47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1987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1431" y="1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7" name="แผนภูมิ 3">
            <a:extLst>
              <a:ext uri="{FF2B5EF4-FFF2-40B4-BE49-F238E27FC236}">
                <a16:creationId xmlns:a16="http://schemas.microsoft.com/office/drawing/2014/main" id="{2A82BB7E-3AC4-4495-BCD6-5ECC14FB54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82401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21">
            <a:extLst>
              <a:ext uri="{FF2B5EF4-FFF2-40B4-BE49-F238E27FC236}">
                <a16:creationId xmlns:a16="http://schemas.microsoft.com/office/drawing/2014/main" id="{6056F9C6-C432-4BEB-B80B-FA90B5310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581448"/>
              </p:ext>
            </p:extLst>
          </p:nvPr>
        </p:nvGraphicFramePr>
        <p:xfrm>
          <a:off x="1596483" y="1394855"/>
          <a:ext cx="8999034" cy="518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กล่องข้อความ 4">
            <a:extLst>
              <a:ext uri="{FF2B5EF4-FFF2-40B4-BE49-F238E27FC236}">
                <a16:creationId xmlns:a16="http://schemas.microsoft.com/office/drawing/2014/main" id="{87344FA1-15B1-4A67-A837-B51F081955A9}"/>
              </a:ext>
            </a:extLst>
          </p:cNvPr>
          <p:cNvSpPr txBox="1"/>
          <p:nvPr/>
        </p:nvSpPr>
        <p:spPr>
          <a:xfrm>
            <a:off x="2946160" y="417077"/>
            <a:ext cx="58743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prstClr val="black"/>
                </a:solidFill>
                <a:highlight>
                  <a:srgbClr val="00FFFF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เงินลงทุนของสหกรณ์ ณ  31 พฤษภาคม 2565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7E75D-8AB8-4453-9BE7-AB1614146779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48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954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1">
            <a:extLst>
              <a:ext uri="{FF2B5EF4-FFF2-40B4-BE49-F238E27FC236}">
                <a16:creationId xmlns:a16="http://schemas.microsoft.com/office/drawing/2014/main" id="{97A65C53-EC16-405F-83A7-03DBA7D84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79" y="1163343"/>
            <a:ext cx="3458487" cy="3682892"/>
          </a:xfrm>
          <a:prstGeom prst="rect">
            <a:avLst/>
          </a:prstGeom>
        </p:spPr>
      </p:pic>
      <p:grpSp>
        <p:nvGrpSpPr>
          <p:cNvPr id="20" name="กลุ่ม 19"/>
          <p:cNvGrpSpPr/>
          <p:nvPr/>
        </p:nvGrpSpPr>
        <p:grpSpPr>
          <a:xfrm>
            <a:off x="3898980" y="1163341"/>
            <a:ext cx="4198697" cy="3832608"/>
            <a:chOff x="2924227" y="872506"/>
            <a:chExt cx="3149023" cy="2874456"/>
          </a:xfrm>
        </p:grpSpPr>
        <p:pic>
          <p:nvPicPr>
            <p:cNvPr id="11" name="รูปภาพ 1">
              <a:extLst>
                <a:ext uri="{FF2B5EF4-FFF2-40B4-BE49-F238E27FC236}">
                  <a16:creationId xmlns:a16="http://schemas.microsoft.com/office/drawing/2014/main" id="{97A65C53-EC16-405F-83A7-03DBA7D84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227" y="872506"/>
              <a:ext cx="2593865" cy="2762169"/>
            </a:xfrm>
            <a:prstGeom prst="rect">
              <a:avLst/>
            </a:prstGeom>
          </p:spPr>
        </p:pic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9EF18A2-A13C-4388-9D76-0D2212D51888}"/>
                </a:ext>
              </a:extLst>
            </p:cNvPr>
            <p:cNvSpPr txBox="1"/>
            <p:nvPr/>
          </p:nvSpPr>
          <p:spPr>
            <a:xfrm>
              <a:off x="3681555" y="1854453"/>
              <a:ext cx="547265" cy="242374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มิติการเงิน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08BDFBC3-B4F7-44EB-91E2-22870204D2D7}"/>
                </a:ext>
              </a:extLst>
            </p:cNvPr>
            <p:cNvSpPr txBox="1"/>
            <p:nvPr/>
          </p:nvSpPr>
          <p:spPr>
            <a:xfrm>
              <a:off x="4269354" y="1854664"/>
              <a:ext cx="477535" cy="242374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มิติลูกค้า</a:t>
              </a:r>
              <a:endParaRPr lang="en-US" sz="15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31A71B51-17FB-4CEB-ABB4-4BAC84102FE1}"/>
                </a:ext>
              </a:extLst>
            </p:cNvPr>
            <p:cNvSpPr txBox="1"/>
            <p:nvPr/>
          </p:nvSpPr>
          <p:spPr>
            <a:xfrm>
              <a:off x="3617973" y="2375045"/>
              <a:ext cx="603771" cy="4154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r"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มิติการเรียน</a:t>
              </a:r>
            </a:p>
            <a:p>
              <a:pPr algn="r"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รู้และเติบโต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D6076AF-7105-4E42-AE09-B21778F3C619}"/>
                </a:ext>
              </a:extLst>
            </p:cNvPr>
            <p:cNvSpPr txBox="1"/>
            <p:nvPr/>
          </p:nvSpPr>
          <p:spPr>
            <a:xfrm>
              <a:off x="4220053" y="2369384"/>
              <a:ext cx="590546" cy="4154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มิติกระบวน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การภายใน</a:t>
              </a:r>
              <a:endParaRPr lang="en-US" sz="15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6763C0B3-589E-48D7-8340-6DC017F737AA}"/>
                </a:ext>
              </a:extLst>
            </p:cNvPr>
            <p:cNvSpPr txBox="1"/>
            <p:nvPr/>
          </p:nvSpPr>
          <p:spPr>
            <a:xfrm>
              <a:off x="2950686" y="905884"/>
              <a:ext cx="1207748" cy="93487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ผลประกอบการด้านการเงิน ของสหกรณ์  </a:t>
              </a:r>
            </a:p>
            <a:p>
              <a:pPr defTabSz="914218">
                <a:defRPr/>
              </a:pPr>
              <a:r>
                <a:rPr lang="th-TH" sz="1500" b="1" dirty="0"/>
                <a:t>บรรลุเป้าหมายแผนธุรกิจ</a:t>
              </a:r>
              <a:b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 4ค-.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95 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ล้านบาท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กำไร </a:t>
              </a:r>
              <a:r>
                <a:rPr lang="en-US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336.96</a:t>
              </a:r>
              <a:r>
                <a:rPr lang="th-TH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ลบ.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1727ECED-54E7-4F13-AE84-4E29582A317D}"/>
                </a:ext>
              </a:extLst>
            </p:cNvPr>
            <p:cNvSpPr txBox="1"/>
            <p:nvPr/>
          </p:nvSpPr>
          <p:spPr>
            <a:xfrm>
              <a:off x="4355976" y="912897"/>
              <a:ext cx="1717274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ความพึงพอใจของสมาชิก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สมาชิกทำธุรกรรม 74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สมาชิกร่วมใน ค. ส่งเสริม </a:t>
              </a:r>
              <a:r>
                <a:rPr lang="th-TH" sz="15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คสพ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90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สมาชิกเลือกตั้ง 72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 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คะแนนความพึงพอใจของสมาชิกไม่น้อยกว่า 4.5</a:t>
              </a:r>
              <a:endParaRPr lang="en-US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1814AFB3-BC20-4602-8F82-2D2BE07B2DD6}"/>
                </a:ext>
              </a:extLst>
            </p:cNvPr>
            <p:cNvSpPr txBox="1"/>
            <p:nvPr/>
          </p:nvSpPr>
          <p:spPr>
            <a:xfrm>
              <a:off x="2950686" y="2715766"/>
              <a:ext cx="1405290" cy="93871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สหกรณ์สามารถเติบโตต่อเนื่อง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กก.มีส่วนร่วม 85</a:t>
              </a:r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</a:p>
            <a:p>
              <a:pPr defTabSz="914218">
                <a:defRPr/>
              </a:pPr>
              <a:r>
                <a:rPr lang="th-TH" sz="1500" b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จนท</a:t>
              </a: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พึงพอใจและผูกพัน 3.6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สมรรถนะ </a:t>
              </a:r>
              <a:r>
                <a:rPr lang="th-TH" sz="1500" b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จนท</a:t>
              </a: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 85</a:t>
              </a:r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7EE5D0C5-7726-4BFF-AB8F-472785C000D3}"/>
                </a:ext>
              </a:extLst>
            </p:cNvPr>
            <p:cNvSpPr txBox="1"/>
            <p:nvPr/>
          </p:nvSpPr>
          <p:spPr>
            <a:xfrm>
              <a:off x="4355976" y="2808243"/>
              <a:ext cx="1248738" cy="93871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th-TH" sz="1500" b="1" dirty="0"/>
                <a:t>สหกรณ์ได้มาตรฐานสหกรณ์แห่งชาติ </a:t>
              </a:r>
              <a:br>
                <a:rPr lang="th-TH" sz="1500" b="1" dirty="0"/>
              </a:br>
              <a:r>
                <a:rPr lang="th-TH" sz="1500" b="1" dirty="0"/>
                <a:t>ตัวชี้วัดคุณภาพ 4 ชุด</a:t>
              </a:r>
            </a:p>
            <a:p>
              <a:r>
                <a:rPr lang="th-TH" sz="1500" b="1" dirty="0"/>
                <a:t>มาตรฐานการเงิน </a:t>
              </a:r>
              <a:r>
                <a:rPr lang="en-US" sz="1500" b="1" dirty="0"/>
                <a:t>A</a:t>
              </a:r>
              <a:r>
                <a:rPr lang="th-TH" sz="1500" b="1" dirty="0"/>
                <a:t> </a:t>
              </a:r>
            </a:p>
            <a:p>
              <a:endParaRPr lang="th-TH" sz="1500" b="1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8" y="4965171"/>
            <a:ext cx="6192341" cy="16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83" y="3653877"/>
            <a:ext cx="4028143" cy="255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0" y="563081"/>
            <a:ext cx="2969777" cy="312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69" y="355031"/>
            <a:ext cx="3374931" cy="29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สี่เหลี่ยมผืนผ้า 1">
            <a:extLst>
              <a:ext uri="{FF2B5EF4-FFF2-40B4-BE49-F238E27FC236}">
                <a16:creationId xmlns:a16="http://schemas.microsoft.com/office/drawing/2014/main" id="{ED284BB3-B6C7-44AA-95BD-8DD155176265}"/>
              </a:ext>
            </a:extLst>
          </p:cNvPr>
          <p:cNvSpPr/>
          <p:nvPr/>
        </p:nvSpPr>
        <p:spPr>
          <a:xfrm>
            <a:off x="3982834" y="14268"/>
            <a:ext cx="3238167" cy="1200329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เป้าหมายตามแผนธุรกิจ</a:t>
            </a:r>
            <a:endParaRPr lang="en-US" sz="2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และเป้าหมายกลยุทธ์ ประจำปี </a:t>
            </a:r>
            <a:r>
              <a:rPr lang="en-US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Balanced Scorecard 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1001" y="6257754"/>
            <a:ext cx="2047339" cy="584771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เอามาผนวกกัน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58BE21-F5F1-455E-9609-CBF1411D6545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3555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694944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ตัวแทนเนื้อหา 2">
            <a:extLst>
              <a:ext uri="{FF2B5EF4-FFF2-40B4-BE49-F238E27FC236}">
                <a16:creationId xmlns:a16="http://schemas.microsoft.com/office/drawing/2014/main" id="{DF38118F-91E8-4478-8079-CA7DD2E5D44D}"/>
              </a:ext>
            </a:extLst>
          </p:cNvPr>
          <p:cNvSpPr txBox="1"/>
          <p:nvPr/>
        </p:nvSpPr>
        <p:spPr>
          <a:xfrm>
            <a:off x="6480717" y="669479"/>
            <a:ext cx="5257800" cy="551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8" name="แผนภูมิ 23">
            <a:extLst>
              <a:ext uri="{FF2B5EF4-FFF2-40B4-BE49-F238E27FC236}">
                <a16:creationId xmlns:a16="http://schemas.microsoft.com/office/drawing/2014/main" id="{00889375-C93D-4BC7-8B70-566FA83868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235226"/>
              </p:ext>
            </p:extLst>
          </p:nvPr>
        </p:nvGraphicFramePr>
        <p:xfrm>
          <a:off x="6828313" y="1204228"/>
          <a:ext cx="4975520" cy="444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ตาราง 57">
            <a:extLst>
              <a:ext uri="{FF2B5EF4-FFF2-40B4-BE49-F238E27FC236}">
                <a16:creationId xmlns:a16="http://schemas.microsoft.com/office/drawing/2014/main" id="{7DC0E24B-F647-4646-9692-7198D6679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4066"/>
              </p:ext>
            </p:extLst>
          </p:nvPr>
        </p:nvGraphicFramePr>
        <p:xfrm>
          <a:off x="1407317" y="552707"/>
          <a:ext cx="5073490" cy="5753304"/>
        </p:xfrm>
        <a:graphic>
          <a:graphicData uri="http://schemas.openxmlformats.org/drawingml/2006/table">
            <a:tbl>
              <a:tblPr firstRow="1" bandRow="1"/>
              <a:tblGrid>
                <a:gridCol w="1910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6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ประเภทการลงทุน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ธันวาคม  2564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นโยบายการลงทุน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8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เงินให้กู้แก่สมาชิก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6,140.04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เงินให้กู้สอ.อื่น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34.36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เงินฝาก+หุ้นชุมนุมสหกรณ์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103.57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1.12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เงินฝากสอ.อื่น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849.22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222.00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เงินฝากธนาคาร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246.21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กองทุนส่วนบุคคล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7,695.40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100.00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32C0B08-7288-4B9B-A8AD-4D50160BFDC6}"/>
              </a:ext>
            </a:extLst>
          </p:cNvPr>
          <p:cNvSpPr txBox="1"/>
          <p:nvPr/>
        </p:nvSpPr>
        <p:spPr>
          <a:xfrm>
            <a:off x="11452860" y="4572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49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2912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">
            <a:extLst>
              <a:ext uri="{FF2B5EF4-FFF2-40B4-BE49-F238E27FC236}">
                <a16:creationId xmlns:a16="http://schemas.microsoft.com/office/drawing/2014/main" id="{AA28F0AB-BEE7-419F-A414-56B89856A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>
            <a:fillRect/>
          </a:stretch>
        </p:blipFill>
        <p:spPr bwMode="auto">
          <a:xfrm>
            <a:off x="1311965" y="2628900"/>
            <a:ext cx="9568069" cy="397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906768-9C98-4C62-8017-2A2DA216B606}"/>
              </a:ext>
            </a:extLst>
          </p:cNvPr>
          <p:cNvSpPr/>
          <p:nvPr/>
        </p:nvSpPr>
        <p:spPr>
          <a:xfrm>
            <a:off x="450575" y="254166"/>
            <a:ext cx="11251095" cy="14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244DE986-BCE8-4064-8700-F8F4B696E183}"/>
              </a:ext>
            </a:extLst>
          </p:cNvPr>
          <p:cNvSpPr txBox="1">
            <a:spLocks/>
          </p:cNvSpPr>
          <p:nvPr/>
        </p:nvSpPr>
        <p:spPr>
          <a:xfrm>
            <a:off x="1339060" y="448476"/>
            <a:ext cx="9504861" cy="1885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ฝ่ายจัดการจะปฏิบัติงานอย่างเต็มกำลัง</a:t>
            </a:r>
          </a:p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จนให้ สอ.</a:t>
            </a:r>
            <a:r>
              <a:rPr lang="th-TH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บรรลุเป้าหมายคือ กำไรสุทธิ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336.5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endParaRPr lang="th-TH" sz="4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8AF863-D4F1-CD49-B302-23A77B64FD1D}"/>
              </a:ext>
            </a:extLst>
          </p:cNvPr>
          <p:cNvSpPr/>
          <p:nvPr/>
        </p:nvSpPr>
        <p:spPr>
          <a:xfrm>
            <a:off x="3326129" y="6046470"/>
            <a:ext cx="5166361" cy="400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326B5-B7A9-EE49-B19F-9FA3758030D1}"/>
              </a:ext>
            </a:extLst>
          </p:cNvPr>
          <p:cNvSpPr txBox="1"/>
          <p:nvPr/>
        </p:nvSpPr>
        <p:spPr>
          <a:xfrm>
            <a:off x="3341368" y="6073140"/>
            <a:ext cx="516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องค์กรทันสมัย โดดเด่นเป็นที่ประจักษ์ เพื่อความมั่นคงอย่างยั่งยืนของมวลสมาชิก</a:t>
            </a:r>
            <a:endParaRPr lang="x-none" sz="1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210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กลุ่ม 41"/>
          <p:cNvGrpSpPr/>
          <p:nvPr/>
        </p:nvGrpSpPr>
        <p:grpSpPr>
          <a:xfrm>
            <a:off x="3898969" y="994247"/>
            <a:ext cx="4431168" cy="3682892"/>
            <a:chOff x="2924227" y="872506"/>
            <a:chExt cx="3323376" cy="2762169"/>
          </a:xfrm>
        </p:grpSpPr>
        <p:pic>
          <p:nvPicPr>
            <p:cNvPr id="11" name="รูปภาพ 1">
              <a:extLst>
                <a:ext uri="{FF2B5EF4-FFF2-40B4-BE49-F238E27FC236}">
                  <a16:creationId xmlns:a16="http://schemas.microsoft.com/office/drawing/2014/main" id="{97A65C53-EC16-405F-83A7-03DBA7D84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227" y="872506"/>
              <a:ext cx="3231949" cy="2762169"/>
            </a:xfrm>
            <a:prstGeom prst="rect">
              <a:avLst/>
            </a:prstGeom>
            <a:solidFill>
              <a:schemeClr val="accent4"/>
            </a:solidFill>
          </p:spPr>
        </p:pic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9EF18A2-A13C-4388-9D76-0D2212D51888}"/>
                </a:ext>
              </a:extLst>
            </p:cNvPr>
            <p:cNvSpPr txBox="1"/>
            <p:nvPr/>
          </p:nvSpPr>
          <p:spPr>
            <a:xfrm>
              <a:off x="3951534" y="1901175"/>
              <a:ext cx="547265" cy="2423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มิติการเงิน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08BDFBC3-B4F7-44EB-91E2-22870204D2D7}"/>
                </a:ext>
              </a:extLst>
            </p:cNvPr>
            <p:cNvSpPr txBox="1"/>
            <p:nvPr/>
          </p:nvSpPr>
          <p:spPr>
            <a:xfrm>
              <a:off x="4583735" y="1901175"/>
              <a:ext cx="477535" cy="24237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มิติลูกค้า</a:t>
              </a:r>
              <a:endParaRPr lang="en-US" sz="15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31A71B51-17FB-4CEB-ABB4-4BAC84102FE1}"/>
                </a:ext>
              </a:extLst>
            </p:cNvPr>
            <p:cNvSpPr txBox="1"/>
            <p:nvPr/>
          </p:nvSpPr>
          <p:spPr>
            <a:xfrm>
              <a:off x="3824214" y="2375045"/>
              <a:ext cx="603771" cy="4154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91440" tIns="45720" rIns="91440" bIns="45720" rtlCol="0">
              <a:spAutoFit/>
            </a:bodyPr>
            <a:lstStyle/>
            <a:p>
              <a:pPr algn="r"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มิติการเรียน</a:t>
              </a:r>
            </a:p>
            <a:p>
              <a:pPr algn="r"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รู้และเติบโต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D6076AF-7105-4E42-AE09-B21778F3C619}"/>
                </a:ext>
              </a:extLst>
            </p:cNvPr>
            <p:cNvSpPr txBox="1"/>
            <p:nvPr/>
          </p:nvSpPr>
          <p:spPr>
            <a:xfrm>
              <a:off x="4639144" y="2369384"/>
              <a:ext cx="590546" cy="4154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มิติกระบวน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การภายใน</a:t>
              </a:r>
              <a:endParaRPr lang="en-US" sz="15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6763C0B3-589E-48D7-8340-6DC017F737AA}"/>
                </a:ext>
              </a:extLst>
            </p:cNvPr>
            <p:cNvSpPr txBox="1"/>
            <p:nvPr/>
          </p:nvSpPr>
          <p:spPr>
            <a:xfrm>
              <a:off x="2950686" y="905884"/>
              <a:ext cx="1207748" cy="93487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ผลประกอบการด้านการเงิน ของสหกรณ์  </a:t>
              </a:r>
            </a:p>
            <a:p>
              <a:pPr defTabSz="914218">
                <a:defRPr/>
              </a:pPr>
              <a:r>
                <a:rPr lang="th-TH" sz="1500" b="1" dirty="0"/>
                <a:t>บรรลุเป้าหมายแผนธุรกิจ</a:t>
              </a:r>
              <a:b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 4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83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95 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ล้านบาท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กำไร </a:t>
              </a:r>
              <a:r>
                <a:rPr lang="en-US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336.96</a:t>
              </a:r>
              <a:r>
                <a:rPr lang="th-TH" sz="15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ลบ.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1727ECED-54E7-4F13-AE84-4E29582A317D}"/>
                </a:ext>
              </a:extLst>
            </p:cNvPr>
            <p:cNvSpPr txBox="1"/>
            <p:nvPr/>
          </p:nvSpPr>
          <p:spPr>
            <a:xfrm>
              <a:off x="4530329" y="905884"/>
              <a:ext cx="1717274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ความพึงพอใจของสมาชิก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สมาชิกทำธุรกรรม 74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สมาชิกร่วมใน ค. ส่งเสริม </a:t>
              </a:r>
              <a:r>
                <a:rPr lang="th-TH" sz="15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คสพ</a:t>
              </a: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90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สมาชิกเลือกตั้ง 72</a:t>
              </a:r>
              <a:r>
                <a:rPr lang="en-US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% </a:t>
              </a:r>
            </a:p>
            <a:p>
              <a:pPr marL="120629" indent="-120629" defTabSz="914218">
                <a:buAutoNum type="arabicPeriod"/>
                <a:tabLst>
                  <a:tab pos="120629" algn="l"/>
                </a:tabLst>
                <a:defRPr/>
              </a:pPr>
              <a:r>
                <a:rPr lang="th-TH" sz="1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คะแนนความพึงพอใจของสมาชิกไม่น้อยกว่า 4.5</a:t>
              </a:r>
              <a:endParaRPr lang="en-US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1814AFB3-BC20-4602-8F82-2D2BE07B2DD6}"/>
                </a:ext>
              </a:extLst>
            </p:cNvPr>
            <p:cNvSpPr txBox="1"/>
            <p:nvPr/>
          </p:nvSpPr>
          <p:spPr>
            <a:xfrm>
              <a:off x="3017402" y="2750936"/>
              <a:ext cx="1405290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สหกรณ์สามารถเติบโตต่อเนื่อง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กก.มีส่วนร่วม 85</a:t>
              </a:r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</a:p>
            <a:p>
              <a:pPr defTabSz="914218">
                <a:defRPr/>
              </a:pPr>
              <a:r>
                <a:rPr lang="th-TH" sz="1500" b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จนท</a:t>
              </a: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พึงพอใจและผูกพัน 3.6</a:t>
              </a:r>
            </a:p>
            <a:p>
              <a:pPr defTabSz="914218">
                <a:defRPr/>
              </a:pP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สมรรถนะ </a:t>
              </a:r>
              <a:r>
                <a:rPr lang="th-TH" sz="1500" b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จนท</a:t>
              </a: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 85</a:t>
              </a:r>
              <a:r>
                <a:rPr lang="en-US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</a:t>
              </a:r>
              <a:r>
                <a:rPr lang="th-TH" sz="1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7EE5D0C5-7726-4BFF-AB8F-472785C000D3}"/>
                </a:ext>
              </a:extLst>
            </p:cNvPr>
            <p:cNvSpPr txBox="1"/>
            <p:nvPr/>
          </p:nvSpPr>
          <p:spPr>
            <a:xfrm>
              <a:off x="4800981" y="2790102"/>
              <a:ext cx="1248738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th-TH" sz="1500" b="1" dirty="0"/>
                <a:t>สหกรณ์ได้มาตรฐานสหกรณ์แห่งชาติ </a:t>
              </a:r>
              <a:br>
                <a:rPr lang="th-TH" sz="1500" b="1" dirty="0"/>
              </a:br>
              <a:r>
                <a:rPr lang="th-TH" sz="1500" b="1" dirty="0"/>
                <a:t>ตัวชี้วัดคุณภาพ 4 ชุด</a:t>
              </a:r>
            </a:p>
            <a:p>
              <a:r>
                <a:rPr lang="th-TH" sz="1500" b="1" dirty="0"/>
                <a:t>มาตรฐานการเงิน </a:t>
              </a:r>
              <a:r>
                <a:rPr lang="en-US" sz="1500" b="1" dirty="0"/>
                <a:t>A</a:t>
              </a:r>
              <a:r>
                <a:rPr lang="th-TH" sz="1500" b="1" dirty="0"/>
                <a:t> </a:t>
              </a:r>
            </a:p>
          </p:txBody>
        </p:sp>
      </p:grpSp>
      <p:sp>
        <p:nvSpPr>
          <p:cNvPr id="47" name="TextBox 5">
            <a:extLst>
              <a:ext uri="{FF2B5EF4-FFF2-40B4-BE49-F238E27FC236}">
                <a16:creationId xmlns:a16="http://schemas.microsoft.com/office/drawing/2014/main" id="{E55A5662-08FF-46D9-8B47-3AD2CE9511E8}"/>
              </a:ext>
            </a:extLst>
          </p:cNvPr>
          <p:cNvSpPr txBox="1"/>
          <p:nvPr/>
        </p:nvSpPr>
        <p:spPr>
          <a:xfrm>
            <a:off x="7820" y="111837"/>
            <a:ext cx="3930773" cy="4016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26" tIns="45718" rIns="91426" bIns="45718" rtlCol="0">
            <a:spAutoFit/>
          </a:bodyPr>
          <a:lstStyle/>
          <a:p>
            <a:pPr marL="120629" indent="-120629">
              <a:buAutoNum type="arabicPeriod"/>
              <a:tabLst>
                <a:tab pos="120629" algn="l"/>
              </a:tabLst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ปล่อยกู้ไม่น้อยกว่า 45 ลบ./ด. (70-80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%-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ของสินทรัพย์รวม)</a:t>
            </a:r>
          </a:p>
          <a:p>
            <a:pPr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ดบ.รับจากเงินกู้ทุกประเภทไม่น้อยกว่า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ลบ/เดือน</a:t>
            </a:r>
            <a:endParaRPr lang="en-US" sz="150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20629" indent="-120629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แผนการลงทุน จัดการสภาพคล่องเพิ่มไม่น้อยกว่า 62.20 ลบ./ด.</a:t>
            </a:r>
            <a:b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(ลงทุนในกองทุนส่วนบุคคล ไม่เกิน 500 ลบ.)</a:t>
            </a:r>
          </a:p>
          <a:p>
            <a:pPr lvl="0"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ดูแลเงินฝากสอ.อื่น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/>
              </a:rPr>
              <a:t>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1,000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  หุ้นกู้/พันธบัตรของรัฐเดิม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328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pPr defTabSz="914218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เพิ่มรายได้สินเชื่อด้วยผลิตภัณฑ์เงินกู้ระยะสั้น และดอกเบี้ยจูงใจ </a:t>
            </a:r>
          </a:p>
          <a:p>
            <a:pPr defTabSz="914218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ea typeface="TH SarabunIT๙"/>
                <a:cs typeface="TH SarabunPSK" panose="020B0500040200020003" pitchFamily="34" charset="-34"/>
              </a:rPr>
              <a:t>บริหารการตั้งค่าเผื่อหนี้สงสัยจะสูญเพื่อลดค่าใช้จ่ายกลับขึ้นเป็นรายได้</a:t>
            </a:r>
            <a:b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ea typeface="TH SarabunIT๙"/>
                <a:cs typeface="TH SarabunPSK" panose="020B0500040200020003" pitchFamily="34" charset="-34"/>
              </a:rPr>
            </a:b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ea typeface="TH SarabunIT๙"/>
                <a:cs typeface="TH SarabunPSK" panose="020B0500040200020003" pitchFamily="34" charset="-34"/>
              </a:rPr>
              <a:t>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(กลุ่ม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 28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 กลุ่ม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 24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ราย)</a:t>
            </a:r>
          </a:p>
          <a:p>
            <a:pPr lvl="0" fontAlgn="b"/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เก็บหนี้จากค่าเผื่อหนี้สงสัยจะสูญ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100,000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</a:t>
            </a:r>
            <a:endParaRPr lang="en-US" sz="150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บริหารการตั้งสำรองหนี้สงสัยจะสูญได้ไม่เกิน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0.22%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ของจำนวนลูกหนี้</a:t>
            </a:r>
          </a:p>
          <a:p>
            <a:pPr defTabSz="914218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ควบคุมเงินรับฝากไม่เกิน 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ลบ./เดือน (38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%-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ของสินทรัพย์รวม)</a:t>
            </a:r>
          </a:p>
          <a:p>
            <a:pPr defTabSz="914218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ควบคุมหุ้นไม่เกิน 20 ลบ/เดือน (45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%-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ของสินทรัพย์รวม)</a:t>
            </a:r>
          </a:p>
          <a:p>
            <a:pPr defTabSz="914218">
              <a:defRPr/>
            </a:pP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 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ลดค่าใช้จ่าย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10%</a:t>
            </a: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defTabSz="914218"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พัฒนาประกาศใช้ระบบหลักประกัน</a:t>
            </a:r>
          </a:p>
          <a:p>
            <a:pPr defTabSz="914218"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13. ปรับวงเงินและงวดการชำระหนี้</a:t>
            </a:r>
          </a:p>
          <a:p>
            <a:pPr defTabSz="914218"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14. ปรับปรุงและประกาศใช้กระบวนการบริหารสินเชื่อ</a:t>
            </a:r>
          </a:p>
          <a:p>
            <a:pPr defTabSz="914218">
              <a:defRPr/>
            </a:pPr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15. พัฒนาระบบและบริหารเงินฝาก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8495605" y="69343"/>
            <a:ext cx="3553065" cy="3093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r>
              <a:rPr lang="th-TH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ปันผลไม่น้อยกว่า 6.00</a:t>
            </a:r>
            <a:r>
              <a:rPr lang="en-US" sz="15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150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5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สื่อสารคุณค่าการลงทุนด้วยการสะสมหุ้น</a:t>
            </a:r>
          </a:p>
          <a:p>
            <a:r>
              <a:rPr lang="th-TH" sz="1500" dirty="0">
                <a:solidFill>
                  <a:prstClr val="black"/>
                </a:solidFill>
              </a:rPr>
              <a:t>3. พัฒนาระบบฐานข้อมูลสมาชิก 1 ระบบ</a:t>
            </a:r>
          </a:p>
          <a:p>
            <a:r>
              <a:rPr lang="th-TH" sz="1500" dirty="0">
                <a:solidFill>
                  <a:prstClr val="black"/>
                </a:solidFill>
              </a:rPr>
              <a:t>4. วิเคราะห์ออกแบบแผนลูกค้าสัมพันธ์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5. พัฒนากรอบแผนส่งเสริมสวัสดิการสมาชิกและครอบครัว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6. พัฒนากรอบระบบกำกับดูแลสินเชื่อมีปัญหา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7. พัฒนากรอบงานศูนย์บริการสมาชิก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8. พัฒนากรอบระบบจัดการข้อร้องเรียน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9. พัฒนาศักยภาพในการแก้ปัญหาหนี้สินของสมาชิก 1 ชุดวิชา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10. เผยแพร่อุดมการณ์สหกรณ์แก่สมาชิก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11. พัฒนาหลักสูตรการวางแผนและบริหารการเงิน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12. จัดการความรู้ประสบการณ์ของสมาชิก 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13. ทบทวนพัฒนาโครงการส่งเสริมบทบาทสมาชิก</a:t>
            </a:r>
            <a:endParaRPr lang="th-TH" sz="3700" dirty="0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936457" y="5637248"/>
            <a:ext cx="3084619" cy="1246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กระบวนการปฏิบัติตามกฎเกณฑ์และความรับผิดชอบทางสังคม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15. ทบทวน ปรับระเบียบ </a:t>
            </a:r>
          </a:p>
          <a:p>
            <a:pPr marL="120629" indent="-120629"/>
            <a:r>
              <a:rPr lang="th-TH" sz="1500" dirty="0">
                <a:solidFill>
                  <a:prstClr val="black"/>
                </a:solidFill>
              </a:rPr>
              <a:t>16. ออกแบบนโยบายมาตรการการกำกับดูแลด้านกระบวนการสินเชื่อ และการบริหารธุรกิจ</a:t>
            </a: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5947403" y="4692392"/>
            <a:ext cx="3124928" cy="10156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กระบวนการสร้างนวัตกรรม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12. ออกแบบพัฒนาธุรกิจเครือข่าย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13. ออกแบบพัฒนาธุรกิจให้คำปรึกษาทางการเงิน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14. ส่งเสริมนวัตกรรม การวิจัยและการพัฒนา 3 เรื่อง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8880309" y="3126591"/>
            <a:ext cx="3168352" cy="3093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กระบวนการบริหารจัดการ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1. ทำยุทธศาสตร์สำนักงาน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2. ฝ่ายจัดการถ่ายทอดแผนธุรกิจสู่ตัวชี้วัดปฏิบัติงาน  </a:t>
            </a:r>
            <a:endParaRPr lang="en-US" sz="1500" dirty="0">
              <a:solidFill>
                <a:prstClr val="black"/>
              </a:solidFill>
            </a:endParaRP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3. ปรับระบบงานสารบรรณ พัสดุ และสื่อสารภายใน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4. กำหนดมาตรฐานการปฏิบัติงาน 8 กระบวนงาน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5. กำกับและปรับขั้นตอนการปฏิบัติงาน</a:t>
            </a:r>
          </a:p>
          <a:p>
            <a:r>
              <a:rPr lang="th-TH" sz="1500" dirty="0">
                <a:solidFill>
                  <a:prstClr val="black"/>
                </a:solidFill>
              </a:rPr>
              <a:t>6. ทำแผนรักษาความต่อเนื่องของธุรกิจ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7. ทำแผนส่งเสริมระบบสื่อสารภาพลักษณ์องค์กร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8. วางหลักสูตรพัฒนาศักยภาพผู้แทน/ตัวแทน 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9. กำหนดระเบียบเครือข่ายผู้แทน/ตัวแทน</a:t>
            </a:r>
          </a:p>
          <a:p>
            <a:pPr marL="120629" indent="-120629"/>
            <a:r>
              <a:rPr lang="th-TH" sz="1500" dirty="0">
                <a:solidFill>
                  <a:prstClr val="black"/>
                </a:solidFill>
              </a:rPr>
              <a:t>10. พัฒนาและประกาศใช้ระบบบริหาร และบริการในภูมิภาค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11. ส่งเสริมเครือข่าย สอ.แจ้งวัฒนะ</a:t>
            </a: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-48681" y="3953423"/>
            <a:ext cx="3648405" cy="2631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ทุนมนุษย์ </a:t>
            </a:r>
          </a:p>
          <a:p>
            <a:r>
              <a:rPr lang="th-TH" sz="1500" dirty="0">
                <a:solidFill>
                  <a:prstClr val="black"/>
                </a:solidFill>
              </a:rPr>
              <a:t>1. พัฒนากรอบตัวชี้วัดความสำเร็จระบบบริหารทรัพยากรบุคคล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2. ติดตามประเมินผลระบบสมรรถนะของเจ้าหน้าที่และบริหารอาชีพ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3. วางระบบแผนพัฒนาบุคลากร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4. พัฒนาระบบสมรรถนะและแผนพัฒนากรรมการ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5. พัฒนาโครงสร้างระบบงานต่อเนื่อง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6. พัฒนากรอบระบบบริหารคนเก่ง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7. ติดตามโครงสร้างระบบงานบริหารทรัพยากรบุคคล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8. ติดตามระบบบริหารผลการปฏิบัติงานเจ้าหน้าที่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9. วางระบบประเมินผลการปฏิบัติงานกรรมการ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10. พัฒนากรอบระบบบริหารความผูกพันในองค์กร</a:t>
            </a:r>
            <a:endParaRPr lang="th-TH" sz="3700" dirty="0">
              <a:solidFill>
                <a:prstClr val="black"/>
              </a:solidFill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3005627" y="4677140"/>
            <a:ext cx="3033388" cy="12464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ทุนองค์กร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11.กำหนดนโยบายความขัดแย้งแห่งผลประโยชน์</a:t>
            </a:r>
          </a:p>
          <a:p>
            <a:pPr marL="120629" indent="-120629"/>
            <a:r>
              <a:rPr lang="th-TH" sz="1500" dirty="0">
                <a:solidFill>
                  <a:prstClr val="black"/>
                </a:solidFill>
              </a:rPr>
              <a:t>12. ติดตามประเมินผลจรรยาบรรณและแนวทางปฏิบัติตามหลักจรรยาบรรณ</a:t>
            </a:r>
          </a:p>
          <a:p>
            <a:r>
              <a:rPr lang="th-TH" sz="1500" dirty="0">
                <a:solidFill>
                  <a:prstClr val="black"/>
                </a:solidFill>
              </a:rPr>
              <a:t>13. ทำแผนพัฒนาองค์กร</a:t>
            </a:r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2982121" y="5945015"/>
            <a:ext cx="3005601" cy="784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th-TH" sz="1500" b="1" dirty="0">
                <a:solidFill>
                  <a:prstClr val="black"/>
                </a:solidFill>
              </a:rPr>
              <a:t>ทุนเทคโนโลยีสารสนเทศ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14. ติดตามแผนแม่บทเทคโนโลยีสารสนเทศ</a:t>
            </a:r>
          </a:p>
          <a:p>
            <a:pPr lvl="0"/>
            <a:r>
              <a:rPr lang="th-TH" sz="1500" dirty="0">
                <a:solidFill>
                  <a:prstClr val="black"/>
                </a:solidFill>
              </a:rPr>
              <a:t>15. ประกาศใช้แผนและระบบสำรองข้อมูล</a:t>
            </a:r>
          </a:p>
        </p:txBody>
      </p:sp>
      <p:sp>
        <p:nvSpPr>
          <p:cNvPr id="50" name="สี่เหลี่ยมผืนผ้า 1">
            <a:extLst>
              <a:ext uri="{FF2B5EF4-FFF2-40B4-BE49-F238E27FC236}">
                <a16:creationId xmlns:a16="http://schemas.microsoft.com/office/drawing/2014/main" id="{24C25C21-90F6-49F6-8703-F30B536491D9}"/>
              </a:ext>
            </a:extLst>
          </p:cNvPr>
          <p:cNvSpPr/>
          <p:nvPr/>
        </p:nvSpPr>
        <p:spPr>
          <a:xfrm>
            <a:off x="4434527" y="69344"/>
            <a:ext cx="3238167" cy="830997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เป้าหมายตามแผนธุรกิจ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และเป้าหมายกลยุทธ์ ประจำปี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endParaRPr lang="th-TH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BB5ABF-B2B4-4AAA-AFCB-979940E98A30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498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3428" y="11430"/>
            <a:ext cx="12191999" cy="6835139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21">
            <a:extLst>
              <a:ext uri="{FF2B5EF4-FFF2-40B4-BE49-F238E27FC236}">
                <a16:creationId xmlns:a16="http://schemas.microsoft.com/office/drawing/2014/main" id="{24E66110-7DE7-4844-8DBD-293B67B15BE1}"/>
              </a:ext>
            </a:extLst>
          </p:cNvPr>
          <p:cNvGrpSpPr/>
          <p:nvPr/>
        </p:nvGrpSpPr>
        <p:grpSpPr>
          <a:xfrm>
            <a:off x="2944532" y="1989669"/>
            <a:ext cx="5319346" cy="4604599"/>
            <a:chOff x="2682573" y="1989665"/>
            <a:chExt cx="5330782" cy="4604599"/>
          </a:xfrm>
        </p:grpSpPr>
        <p:grpSp>
          <p:nvGrpSpPr>
            <p:cNvPr id="6" name="กลุ่ม 6">
              <a:extLst>
                <a:ext uri="{FF2B5EF4-FFF2-40B4-BE49-F238E27FC236}">
                  <a16:creationId xmlns:a16="http://schemas.microsoft.com/office/drawing/2014/main" id="{0D49E106-B1B3-4894-B5ED-3D8050140F2B}"/>
                </a:ext>
              </a:extLst>
            </p:cNvPr>
            <p:cNvGrpSpPr/>
            <p:nvPr/>
          </p:nvGrpSpPr>
          <p:grpSpPr>
            <a:xfrm>
              <a:off x="2682573" y="1989665"/>
              <a:ext cx="1816545" cy="1816545"/>
              <a:chOff x="-127325" y="1051560"/>
              <a:chExt cx="1816545" cy="1816545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3327E4D9-D171-48F6-A55B-B0FE7E830541}"/>
                  </a:ext>
                </a:extLst>
              </p:cNvPr>
              <p:cNvSpPr/>
              <p:nvPr/>
            </p:nvSpPr>
            <p:spPr>
              <a:xfrm>
                <a:off x="-127325" y="1051560"/>
                <a:ext cx="1816545" cy="181654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วงรี 4">
                <a:extLst>
                  <a:ext uri="{FF2B5EF4-FFF2-40B4-BE49-F238E27FC236}">
                    <a16:creationId xmlns:a16="http://schemas.microsoft.com/office/drawing/2014/main" id="{9FB3D88F-5DCC-4AF5-9B39-23B8B5BC26FE}"/>
                  </a:ext>
                </a:extLst>
              </p:cNvPr>
              <p:cNvSpPr/>
              <p:nvPr/>
            </p:nvSpPr>
            <p:spPr>
              <a:xfrm>
                <a:off x="127201" y="1306157"/>
                <a:ext cx="1284491" cy="12844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173161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39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รายจ่าย</a:t>
                </a:r>
                <a:endParaRPr lang="en-US" sz="39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7" name="กลุ่ม 7">
              <a:extLst>
                <a:ext uri="{FF2B5EF4-FFF2-40B4-BE49-F238E27FC236}">
                  <a16:creationId xmlns:a16="http://schemas.microsoft.com/office/drawing/2014/main" id="{E7CAC4CA-A250-4100-945D-F2CB25191B36}"/>
                </a:ext>
              </a:extLst>
            </p:cNvPr>
            <p:cNvGrpSpPr/>
            <p:nvPr/>
          </p:nvGrpSpPr>
          <p:grpSpPr>
            <a:xfrm>
              <a:off x="3064934" y="3305144"/>
              <a:ext cx="1062886" cy="1530811"/>
              <a:chOff x="255036" y="2367039"/>
              <a:chExt cx="1062886" cy="1530811"/>
            </a:xfrm>
          </p:grpSpPr>
          <p:sp>
            <p:nvSpPr>
              <p:cNvPr id="18" name="บวก 17">
                <a:extLst>
                  <a:ext uri="{FF2B5EF4-FFF2-40B4-BE49-F238E27FC236}">
                    <a16:creationId xmlns:a16="http://schemas.microsoft.com/office/drawing/2014/main" id="{86089E56-51B3-4BDE-9A22-D4EB057D6F8A}"/>
                  </a:ext>
                </a:extLst>
              </p:cNvPr>
              <p:cNvSpPr/>
              <p:nvPr/>
            </p:nvSpPr>
            <p:spPr>
              <a:xfrm>
                <a:off x="255036" y="2844254"/>
                <a:ext cx="1053596" cy="1053596"/>
              </a:xfrm>
              <a:prstGeom prst="mathPlus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บวก 6">
                <a:extLst>
                  <a:ext uri="{FF2B5EF4-FFF2-40B4-BE49-F238E27FC236}">
                    <a16:creationId xmlns:a16="http://schemas.microsoft.com/office/drawing/2014/main" id="{5874DC8E-EC8C-44C3-9361-00A1222A2AA7}"/>
                  </a:ext>
                </a:extLst>
              </p:cNvPr>
              <p:cNvSpPr/>
              <p:nvPr/>
            </p:nvSpPr>
            <p:spPr>
              <a:xfrm>
                <a:off x="543634" y="2367039"/>
                <a:ext cx="774288" cy="2478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754829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70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C4F5BC3-A83F-4363-9C66-417B4B35D78A}"/>
                </a:ext>
              </a:extLst>
            </p:cNvPr>
            <p:cNvGrpSpPr/>
            <p:nvPr/>
          </p:nvGrpSpPr>
          <p:grpSpPr>
            <a:xfrm>
              <a:off x="2694943" y="4777719"/>
              <a:ext cx="1841713" cy="1816545"/>
              <a:chOff x="-114955" y="3839614"/>
              <a:chExt cx="1841713" cy="1816545"/>
            </a:xfrm>
          </p:grpSpPr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E347FEF2-A06F-4CCD-BF6F-D9F8F61CAC65}"/>
                  </a:ext>
                </a:extLst>
              </p:cNvPr>
              <p:cNvSpPr/>
              <p:nvPr/>
            </p:nvSpPr>
            <p:spPr>
              <a:xfrm>
                <a:off x="-114955" y="3839614"/>
                <a:ext cx="1841713" cy="181654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วงรี 8">
                <a:extLst>
                  <a:ext uri="{FF2B5EF4-FFF2-40B4-BE49-F238E27FC236}">
                    <a16:creationId xmlns:a16="http://schemas.microsoft.com/office/drawing/2014/main" id="{6E7738DD-E5AA-449E-891E-D876D2F7C141}"/>
                  </a:ext>
                </a:extLst>
              </p:cNvPr>
              <p:cNvSpPr/>
              <p:nvPr/>
            </p:nvSpPr>
            <p:spPr>
              <a:xfrm>
                <a:off x="162504" y="4048491"/>
                <a:ext cx="1284491" cy="12844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173161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39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กำไร</a:t>
                </a:r>
                <a:endParaRPr lang="en-US" sz="39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8897DB4A-AEA9-477F-BF11-75F0366E003F}"/>
                </a:ext>
              </a:extLst>
            </p:cNvPr>
            <p:cNvGrpSpPr/>
            <p:nvPr/>
          </p:nvGrpSpPr>
          <p:grpSpPr>
            <a:xfrm>
              <a:off x="4285493" y="3226291"/>
              <a:ext cx="1040301" cy="1436973"/>
              <a:chOff x="1475595" y="2288186"/>
              <a:chExt cx="1040301" cy="1436973"/>
            </a:xfrm>
          </p:grpSpPr>
          <p:sp>
            <p:nvSpPr>
              <p:cNvPr id="14" name="เท่ากับ 13">
                <a:extLst>
                  <a:ext uri="{FF2B5EF4-FFF2-40B4-BE49-F238E27FC236}">
                    <a16:creationId xmlns:a16="http://schemas.microsoft.com/office/drawing/2014/main" id="{52F66087-F910-4982-8B98-EFC827312D21}"/>
                  </a:ext>
                </a:extLst>
              </p:cNvPr>
              <p:cNvSpPr/>
              <p:nvPr/>
            </p:nvSpPr>
            <p:spPr>
              <a:xfrm rot="43">
                <a:off x="1475595" y="3049405"/>
                <a:ext cx="577661" cy="675754"/>
              </a:xfrm>
              <a:prstGeom prst="mathEqual">
                <a:avLst>
                  <a:gd name="adj1" fmla="val 23520"/>
                  <a:gd name="adj2" fmla="val 0"/>
                </a:avLst>
              </a:prstGeom>
              <a:ln w="57150">
                <a:solidFill>
                  <a:schemeClr val="accent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h-TH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ลูกศรขวา 10">
                <a:extLst>
                  <a:ext uri="{FF2B5EF4-FFF2-40B4-BE49-F238E27FC236}">
                    <a16:creationId xmlns:a16="http://schemas.microsoft.com/office/drawing/2014/main" id="{D30F70D1-7696-49C3-8642-11DD39954811}"/>
                  </a:ext>
                </a:extLst>
              </p:cNvPr>
              <p:cNvSpPr/>
              <p:nvPr/>
            </p:nvSpPr>
            <p:spPr>
              <a:xfrm rot="43">
                <a:off x="2111533" y="2288186"/>
                <a:ext cx="404363" cy="4054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8764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90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5A4A7FBE-E05E-40FC-917E-42C542AECD07}"/>
                </a:ext>
              </a:extLst>
            </p:cNvPr>
            <p:cNvGrpSpPr/>
            <p:nvPr/>
          </p:nvGrpSpPr>
          <p:grpSpPr>
            <a:xfrm>
              <a:off x="5041646" y="3518075"/>
              <a:ext cx="2971709" cy="3008451"/>
              <a:chOff x="2231748" y="2579970"/>
              <a:chExt cx="2971709" cy="3008451"/>
            </a:xfrm>
          </p:grpSpPr>
          <p:sp>
            <p:nvSpPr>
              <p:cNvPr id="12" name="วงรี 11">
                <a:extLst>
                  <a:ext uri="{FF2B5EF4-FFF2-40B4-BE49-F238E27FC236}">
                    <a16:creationId xmlns:a16="http://schemas.microsoft.com/office/drawing/2014/main" id="{425D7D63-E02A-4E18-9D3C-E2707C4CAF81}"/>
                  </a:ext>
                </a:extLst>
              </p:cNvPr>
              <p:cNvSpPr/>
              <p:nvPr/>
            </p:nvSpPr>
            <p:spPr>
              <a:xfrm>
                <a:off x="2231748" y="2579970"/>
                <a:ext cx="2971709" cy="300845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3" name="วงรี 12">
                <a:extLst>
                  <a:ext uri="{FF2B5EF4-FFF2-40B4-BE49-F238E27FC236}">
                    <a16:creationId xmlns:a16="http://schemas.microsoft.com/office/drawing/2014/main" id="{51B07B68-F4C4-4705-9CE8-601AA558AFA7}"/>
                  </a:ext>
                </a:extLst>
              </p:cNvPr>
              <p:cNvSpPr/>
              <p:nvPr/>
            </p:nvSpPr>
            <p:spPr>
              <a:xfrm>
                <a:off x="2626642" y="3359575"/>
                <a:ext cx="2257239" cy="13040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algn="ctr" defTabSz="288608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65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รายได้</a:t>
                </a:r>
                <a:endParaRPr lang="en-US" sz="65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22" name="ไดอะแกรม 22">
            <a:extLst>
              <a:ext uri="{FF2B5EF4-FFF2-40B4-BE49-F238E27FC236}">
                <a16:creationId xmlns:a16="http://schemas.microsoft.com/office/drawing/2014/main" id="{3C84689A-C846-4A92-8EAB-232677A2E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284863"/>
              </p:ext>
            </p:extLst>
          </p:nvPr>
        </p:nvGraphicFramePr>
        <p:xfrm>
          <a:off x="6865433" y="3339995"/>
          <a:ext cx="4930327" cy="3758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คำบรรยายภาพแบบลูกศรขวา 23">
            <a:extLst>
              <a:ext uri="{FF2B5EF4-FFF2-40B4-BE49-F238E27FC236}">
                <a16:creationId xmlns:a16="http://schemas.microsoft.com/office/drawing/2014/main" id="{459E8C15-C77D-4CAC-8768-513527C533B1}"/>
              </a:ext>
            </a:extLst>
          </p:cNvPr>
          <p:cNvSpPr/>
          <p:nvPr/>
        </p:nvSpPr>
        <p:spPr>
          <a:xfrm>
            <a:off x="182884" y="1672301"/>
            <a:ext cx="2726409" cy="2419643"/>
          </a:xfrm>
          <a:prstGeom prst="rightArrowCallout">
            <a:avLst>
              <a:gd name="adj1" fmla="val 27786"/>
              <a:gd name="adj2" fmla="val 26417"/>
              <a:gd name="adj3" fmla="val 13372"/>
              <a:gd name="adj4" fmla="val 8423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18" rIns="91352" bIns="45718" rtlCol="0" anchor="t"/>
          <a:lstStyle/>
          <a:p>
            <a:pPr defTabSz="913402">
              <a:buFont typeface="Arial" pitchFamily="34" charset="0"/>
              <a:buChar char="•"/>
            </a:pP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3402">
              <a:buFont typeface="Arial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spc="-1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ดอกเบี้ยเงินรับฝาก</a:t>
            </a:r>
          </a:p>
          <a:p>
            <a:pPr defTabSz="913402">
              <a:buFont typeface="Arial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ใช้หนี้ ธ.</a:t>
            </a:r>
          </a:p>
          <a:p>
            <a:pPr defTabSz="913402">
              <a:buFont typeface="Arial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ค่าใช้จ่ายบริหาร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4" name="กลุ่ม 26">
            <a:extLst>
              <a:ext uri="{FF2B5EF4-FFF2-40B4-BE49-F238E27FC236}">
                <a16:creationId xmlns:a16="http://schemas.microsoft.com/office/drawing/2014/main" id="{70E50483-B1CD-4345-8DBF-4F68167ABE44}"/>
              </a:ext>
            </a:extLst>
          </p:cNvPr>
          <p:cNvGrpSpPr/>
          <p:nvPr/>
        </p:nvGrpSpPr>
        <p:grpSpPr>
          <a:xfrm>
            <a:off x="182880" y="4194808"/>
            <a:ext cx="3013114" cy="2663191"/>
            <a:chOff x="0" y="3767818"/>
            <a:chExt cx="3013114" cy="2774372"/>
          </a:xfrm>
        </p:grpSpPr>
        <p:sp>
          <p:nvSpPr>
            <p:cNvPr id="25" name="สี่เหลี่ยมผืนผ้า 24">
              <a:extLst>
                <a:ext uri="{FF2B5EF4-FFF2-40B4-BE49-F238E27FC236}">
                  <a16:creationId xmlns:a16="http://schemas.microsoft.com/office/drawing/2014/main" id="{1D3FD919-9696-4CFF-BEAF-BDF5C76E717D}"/>
                </a:ext>
              </a:extLst>
            </p:cNvPr>
            <p:cNvSpPr/>
            <p:nvPr/>
          </p:nvSpPr>
          <p:spPr>
            <a:xfrm>
              <a:off x="0" y="3767818"/>
              <a:ext cx="2279201" cy="27743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ทุนสำรอง</a:t>
              </a:r>
            </a:p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บำรุงสันนิบาต</a:t>
              </a:r>
            </a:p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ปันผล</a:t>
              </a:r>
            </a:p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เฉลี่ยคืน</a:t>
              </a:r>
            </a:p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โบนัส กก. + จนท.</a:t>
              </a:r>
            </a:p>
            <a:p>
              <a:pPr defTabSz="913402">
                <a:buFont typeface="Arial" pitchFamily="34" charset="0"/>
                <a:buChar char="•"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กองทุนต่าง ๆ </a:t>
              </a:r>
            </a:p>
            <a:p>
              <a:pPr defTabSz="913402">
                <a:buFont typeface="Arial" pitchFamily="34" charset="0"/>
                <a:buChar char="•"/>
              </a:pPr>
              <a:endPara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ลูกศรซ้าย 25">
              <a:extLst>
                <a:ext uri="{FF2B5EF4-FFF2-40B4-BE49-F238E27FC236}">
                  <a16:creationId xmlns:a16="http://schemas.microsoft.com/office/drawing/2014/main" id="{D754F327-688E-4BC7-8AB3-9F8B992D6078}"/>
                </a:ext>
              </a:extLst>
            </p:cNvPr>
            <p:cNvSpPr/>
            <p:nvPr/>
          </p:nvSpPr>
          <p:spPr>
            <a:xfrm rot="43">
              <a:off x="2445809" y="4601890"/>
              <a:ext cx="567305" cy="1491178"/>
            </a:xfrm>
            <a:prstGeom prst="leftArrow">
              <a:avLst/>
            </a:prstGeom>
            <a:ln w="57150"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7" name="คำบรรยายภาพแบบลูกศรลง 27">
            <a:extLst>
              <a:ext uri="{FF2B5EF4-FFF2-40B4-BE49-F238E27FC236}">
                <a16:creationId xmlns:a16="http://schemas.microsoft.com/office/drawing/2014/main" id="{49F0E8CA-44CE-4634-B3D9-6DB70518D574}"/>
              </a:ext>
            </a:extLst>
          </p:cNvPr>
          <p:cNvSpPr/>
          <p:nvPr/>
        </p:nvSpPr>
        <p:spPr>
          <a:xfrm>
            <a:off x="7258050" y="1829447"/>
            <a:ext cx="2571750" cy="1297710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18" rIns="91352" bIns="45718" numCol="1" rtlCol="0" anchor="ctr"/>
          <a:lstStyle/>
          <a:p>
            <a:pPr algn="ctr" defTabSz="913402"/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หนี้สิน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 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endParaRPr lang="en-US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8" name="ไดอะแกรม 28">
            <a:extLst>
              <a:ext uri="{FF2B5EF4-FFF2-40B4-BE49-F238E27FC236}">
                <a16:creationId xmlns:a16="http://schemas.microsoft.com/office/drawing/2014/main" id="{7C3F175E-66FD-4712-8F9F-31C32DD5C6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007123"/>
              </p:ext>
            </p:extLst>
          </p:nvPr>
        </p:nvGraphicFramePr>
        <p:xfrm>
          <a:off x="4886203" y="997465"/>
          <a:ext cx="3074276" cy="2579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9" name="ไดอะแกรม 29">
            <a:extLst>
              <a:ext uri="{FF2B5EF4-FFF2-40B4-BE49-F238E27FC236}">
                <a16:creationId xmlns:a16="http://schemas.microsoft.com/office/drawing/2014/main" id="{69256C6D-6424-4BDF-8E3E-9DBB4CEE6D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378150"/>
              </p:ext>
            </p:extLst>
          </p:nvPr>
        </p:nvGraphicFramePr>
        <p:xfrm>
          <a:off x="9022034" y="714627"/>
          <a:ext cx="3074276" cy="280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A32E6A9-CEFA-49E2-B59D-459437AF0B0D}"/>
              </a:ext>
            </a:extLst>
          </p:cNvPr>
          <p:cNvSpPr txBox="1"/>
          <p:nvPr/>
        </p:nvSpPr>
        <p:spPr>
          <a:xfrm>
            <a:off x="4279415" y="329547"/>
            <a:ext cx="3172945" cy="707882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Model </a:t>
            </a:r>
            <a:r>
              <a:rPr lang="th-TH" sz="4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ที่ควรรู้จัก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53E3A9-4E2F-49BB-B618-60E5B7182B4B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50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 animBg="1"/>
      <p:bldP spid="27" grpId="0" animBg="1"/>
      <p:bldGraphic spid="28" grpId="0">
        <p:bldAsOne/>
      </p:bldGraphic>
      <p:bldGraphic spid="2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1" name="คำบรรยายภาพแบบวงรี 3">
            <a:extLst>
              <a:ext uri="{FF2B5EF4-FFF2-40B4-BE49-F238E27FC236}">
                <a16:creationId xmlns:a16="http://schemas.microsoft.com/office/drawing/2014/main" id="{B2A8A582-39F2-44FB-8B6E-82BF9359F39C}"/>
              </a:ext>
            </a:extLst>
          </p:cNvPr>
          <p:cNvSpPr/>
          <p:nvPr/>
        </p:nvSpPr>
        <p:spPr>
          <a:xfrm>
            <a:off x="148590" y="408850"/>
            <a:ext cx="3707872" cy="3209299"/>
          </a:xfrm>
          <a:prstGeom prst="wedgeEllipseCallout">
            <a:avLst>
              <a:gd name="adj1" fmla="val 15941"/>
              <a:gd name="adj2" fmla="val 5912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18" rIns="91352" bIns="45718" rtlCol="0" anchor="ctr"/>
          <a:lstStyle/>
          <a:p>
            <a:pPr algn="ctr" defTabSz="913402"/>
            <a:r>
              <a:rPr lang="th-TH" sz="4000" b="1" dirty="0">
                <a:solidFill>
                  <a:prstClr val="black"/>
                </a:solidFill>
              </a:rPr>
              <a:t>ปันผลเท่าไร</a:t>
            </a:r>
          </a:p>
          <a:p>
            <a:pPr algn="ctr" defTabSz="913402"/>
            <a:r>
              <a:rPr lang="th-TH" sz="4000" b="1" dirty="0">
                <a:solidFill>
                  <a:prstClr val="black"/>
                </a:solidFill>
              </a:rPr>
              <a:t>ขึ้นอยู่กับอะไร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05D517-A68C-43AB-BA86-EA37BEE97C8F}"/>
              </a:ext>
            </a:extLst>
          </p:cNvPr>
          <p:cNvSpPr txBox="1"/>
          <p:nvPr/>
        </p:nvSpPr>
        <p:spPr>
          <a:xfrm>
            <a:off x="684803" y="4123997"/>
            <a:ext cx="3759185" cy="2554541"/>
          </a:xfrm>
          <a:prstGeom prst="rect">
            <a:avLst/>
          </a:prstGeom>
          <a:noFill/>
        </p:spPr>
        <p:txBody>
          <a:bodyPr wrap="none" lIns="91352" tIns="45718" rIns="91352" bIns="45718" rtlCol="0">
            <a:spAutoFit/>
          </a:bodyPr>
          <a:lstStyle/>
          <a:p>
            <a:pPr defTabSz="913402"/>
            <a:r>
              <a:rPr lang="th-TH" sz="4000" b="1" dirty="0">
                <a:solidFill>
                  <a:prstClr val="black"/>
                </a:solidFill>
              </a:rPr>
              <a:t>กำไรสุทธิมีเท่าไร</a:t>
            </a:r>
          </a:p>
          <a:p>
            <a:pPr defTabSz="913402"/>
            <a:r>
              <a:rPr lang="th-TH" sz="4000" b="1" dirty="0">
                <a:solidFill>
                  <a:prstClr val="black"/>
                </a:solidFill>
              </a:rPr>
              <a:t>ทุนเรือนหุ้นมีเท่าไร</a:t>
            </a:r>
          </a:p>
          <a:p>
            <a:pPr defTabSz="913402"/>
            <a:r>
              <a:rPr lang="th-TH" sz="4000" b="1" dirty="0">
                <a:solidFill>
                  <a:prstClr val="black"/>
                </a:solidFill>
              </a:rPr>
              <a:t>แบ่งให้กับส่วนอื่นเท่าไร</a:t>
            </a:r>
            <a:endParaRPr lang="en-US" sz="4000" b="1" dirty="0">
              <a:solidFill>
                <a:prstClr val="black"/>
              </a:solidFill>
            </a:endParaRPr>
          </a:p>
          <a:p>
            <a:pPr defTabSz="913402"/>
            <a:r>
              <a:rPr lang="th-TH" sz="4000" b="1" dirty="0">
                <a:solidFill>
                  <a:prstClr val="black"/>
                </a:solidFill>
              </a:rPr>
              <a:t>นโยบายเป็นอย่างไร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3" name="สี่เหลี่ยมผืนผ้า 7">
            <a:extLst>
              <a:ext uri="{FF2B5EF4-FFF2-40B4-BE49-F238E27FC236}">
                <a16:creationId xmlns:a16="http://schemas.microsoft.com/office/drawing/2014/main" id="{247E0B53-979D-49D1-8DE9-6E7BF87041A4}"/>
              </a:ext>
            </a:extLst>
          </p:cNvPr>
          <p:cNvSpPr/>
          <p:nvPr/>
        </p:nvSpPr>
        <p:spPr>
          <a:xfrm>
            <a:off x="8749865" y="2981657"/>
            <a:ext cx="3199455" cy="3476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18" rIns="91352" bIns="45718" rtlCol="0" anchor="ctr"/>
          <a:lstStyle/>
          <a:p>
            <a:pPr defTabSz="913402">
              <a:buFont typeface="Arial" pitchFamily="34" charset="0"/>
              <a:buChar char="•"/>
            </a:pPr>
            <a:r>
              <a:rPr lang="th-TH" sz="4000" b="1" dirty="0">
                <a:solidFill>
                  <a:prstClr val="black"/>
                </a:solidFill>
              </a:rPr>
              <a:t> ทุนสำรอง</a:t>
            </a:r>
          </a:p>
          <a:p>
            <a:pPr defTabSz="913402">
              <a:buFont typeface="Arial" pitchFamily="34" charset="0"/>
              <a:buChar char="•"/>
            </a:pPr>
            <a:r>
              <a:rPr lang="th-TH" sz="4000" b="1" dirty="0">
                <a:solidFill>
                  <a:prstClr val="black"/>
                </a:solidFill>
              </a:rPr>
              <a:t> บำรุงสันนิบาต </a:t>
            </a:r>
          </a:p>
          <a:p>
            <a:pPr defTabSz="913402">
              <a:buFont typeface="Arial" pitchFamily="34" charset="0"/>
              <a:buChar char="•"/>
            </a:pPr>
            <a:r>
              <a:rPr lang="th-TH" sz="4000" b="1" dirty="0">
                <a:solidFill>
                  <a:prstClr val="black"/>
                </a:solidFill>
              </a:rPr>
              <a:t> เฉลี่ยคืน</a:t>
            </a:r>
          </a:p>
          <a:p>
            <a:pPr defTabSz="913402">
              <a:buFont typeface="Arial" pitchFamily="34" charset="0"/>
              <a:buChar char="•"/>
            </a:pPr>
            <a:r>
              <a:rPr lang="th-TH" sz="4000" b="1" dirty="0">
                <a:solidFill>
                  <a:prstClr val="black"/>
                </a:solidFill>
              </a:rPr>
              <a:t> โบนัส กก.+ </a:t>
            </a:r>
            <a:r>
              <a:rPr lang="th-TH" sz="4000" b="1" dirty="0" err="1">
                <a:solidFill>
                  <a:prstClr val="black"/>
                </a:solidFill>
              </a:rPr>
              <a:t>จนท.</a:t>
            </a:r>
            <a:endParaRPr lang="th-TH" sz="4000" b="1" dirty="0">
              <a:solidFill>
                <a:prstClr val="black"/>
              </a:solidFill>
            </a:endParaRPr>
          </a:p>
          <a:p>
            <a:pPr defTabSz="913402">
              <a:buFont typeface="Arial" pitchFamily="34" charset="0"/>
              <a:buChar char="•"/>
            </a:pPr>
            <a:r>
              <a:rPr lang="th-TH" sz="4000" b="1" dirty="0">
                <a:solidFill>
                  <a:prstClr val="black"/>
                </a:solidFill>
              </a:rPr>
              <a:t> กองทุนต่าง ๆ 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34" name="กลุ่ม 12">
            <a:extLst>
              <a:ext uri="{FF2B5EF4-FFF2-40B4-BE49-F238E27FC236}">
                <a16:creationId xmlns:a16="http://schemas.microsoft.com/office/drawing/2014/main" id="{1D0DEFC1-ACD2-4828-B6F8-0699B0FA41CA}"/>
              </a:ext>
            </a:extLst>
          </p:cNvPr>
          <p:cNvGrpSpPr/>
          <p:nvPr/>
        </p:nvGrpSpPr>
        <p:grpSpPr>
          <a:xfrm>
            <a:off x="7522756" y="3250073"/>
            <a:ext cx="966976" cy="1725571"/>
            <a:chOff x="2125614" y="2177042"/>
            <a:chExt cx="577779" cy="675754"/>
          </a:xfrm>
        </p:grpSpPr>
        <p:sp>
          <p:nvSpPr>
            <p:cNvPr id="35" name="ลูกศรขวา 16">
              <a:extLst>
                <a:ext uri="{FF2B5EF4-FFF2-40B4-BE49-F238E27FC236}">
                  <a16:creationId xmlns:a16="http://schemas.microsoft.com/office/drawing/2014/main" id="{A18A53B0-95C4-4B41-893B-8A3CBB3177BE}"/>
                </a:ext>
              </a:extLst>
            </p:cNvPr>
            <p:cNvSpPr/>
            <p:nvPr/>
          </p:nvSpPr>
          <p:spPr>
            <a:xfrm rot="21557374">
              <a:off x="2125614" y="2177042"/>
              <a:ext cx="577779" cy="675754"/>
            </a:xfrm>
            <a:prstGeom prst="right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ลูกศรขวา 10">
              <a:extLst>
                <a:ext uri="{FF2B5EF4-FFF2-40B4-BE49-F238E27FC236}">
                  <a16:creationId xmlns:a16="http://schemas.microsoft.com/office/drawing/2014/main" id="{B018D9D2-5EBA-48C7-AEC4-D011115BE079}"/>
                </a:ext>
              </a:extLst>
            </p:cNvPr>
            <p:cNvSpPr/>
            <p:nvPr/>
          </p:nvSpPr>
          <p:spPr>
            <a:xfrm rot="21557374">
              <a:off x="2125621" y="2313268"/>
              <a:ext cx="404445" cy="405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876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กลุ่ม 13">
            <a:extLst>
              <a:ext uri="{FF2B5EF4-FFF2-40B4-BE49-F238E27FC236}">
                <a16:creationId xmlns:a16="http://schemas.microsoft.com/office/drawing/2014/main" id="{D7EA8E64-0634-4CF2-A8BE-95DFE3A8240F}"/>
              </a:ext>
            </a:extLst>
          </p:cNvPr>
          <p:cNvGrpSpPr/>
          <p:nvPr/>
        </p:nvGrpSpPr>
        <p:grpSpPr>
          <a:xfrm>
            <a:off x="4100965" y="2285251"/>
            <a:ext cx="3633091" cy="3633091"/>
            <a:chOff x="2928978" y="627094"/>
            <a:chExt cx="3633091" cy="3633091"/>
          </a:xfrm>
        </p:grpSpPr>
        <p:sp>
          <p:nvSpPr>
            <p:cNvPr id="38" name="วงรี 14">
              <a:extLst>
                <a:ext uri="{FF2B5EF4-FFF2-40B4-BE49-F238E27FC236}">
                  <a16:creationId xmlns:a16="http://schemas.microsoft.com/office/drawing/2014/main" id="{640968EA-423C-46B2-BEE4-75278F023D7B}"/>
                </a:ext>
              </a:extLst>
            </p:cNvPr>
            <p:cNvSpPr/>
            <p:nvPr/>
          </p:nvSpPr>
          <p:spPr>
            <a:xfrm>
              <a:off x="2928978" y="627094"/>
              <a:ext cx="3633091" cy="363309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วงรี 12">
              <a:extLst>
                <a:ext uri="{FF2B5EF4-FFF2-40B4-BE49-F238E27FC236}">
                  <a16:creationId xmlns:a16="http://schemas.microsoft.com/office/drawing/2014/main" id="{A4CA15EF-E654-476D-A165-7175E4D9B324}"/>
                </a:ext>
              </a:extLst>
            </p:cNvPr>
            <p:cNvSpPr/>
            <p:nvPr/>
          </p:nvSpPr>
          <p:spPr>
            <a:xfrm>
              <a:off x="3461032" y="1159147"/>
              <a:ext cx="2568983" cy="25689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algn="ctr" defTabSz="288608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853167-DC3C-4B59-B7D6-9EE33F5FC844}"/>
              </a:ext>
            </a:extLst>
          </p:cNvPr>
          <p:cNvSpPr txBox="1"/>
          <p:nvPr/>
        </p:nvSpPr>
        <p:spPr>
          <a:xfrm>
            <a:off x="5208932" y="3469235"/>
            <a:ext cx="1433309" cy="1123380"/>
          </a:xfrm>
          <a:prstGeom prst="rect">
            <a:avLst/>
          </a:prstGeom>
          <a:noFill/>
        </p:spPr>
        <p:txBody>
          <a:bodyPr wrap="none" lIns="91352" tIns="45718" rIns="91352" bIns="45718" rtlCol="0">
            <a:spAutoFit/>
          </a:bodyPr>
          <a:lstStyle/>
          <a:p>
            <a:pPr defTabSz="913402"/>
            <a:r>
              <a:rPr lang="th-TH" sz="6700" b="1" dirty="0">
                <a:solidFill>
                  <a:prstClr val="black"/>
                </a:solidFill>
              </a:rPr>
              <a:t>กำไร</a:t>
            </a:r>
            <a:endParaRPr lang="en-US" sz="6700" b="1" dirty="0">
              <a:solidFill>
                <a:prstClr val="black"/>
              </a:solidFill>
            </a:endParaRPr>
          </a:p>
        </p:txBody>
      </p:sp>
      <p:sp>
        <p:nvSpPr>
          <p:cNvPr id="41" name="สี่เหลี่ยมผืนผ้า 25">
            <a:extLst>
              <a:ext uri="{FF2B5EF4-FFF2-40B4-BE49-F238E27FC236}">
                <a16:creationId xmlns:a16="http://schemas.microsoft.com/office/drawing/2014/main" id="{C5008943-60A2-480D-8015-20408270D9CC}"/>
              </a:ext>
            </a:extLst>
          </p:cNvPr>
          <p:cNvSpPr/>
          <p:nvPr/>
        </p:nvSpPr>
        <p:spPr>
          <a:xfrm>
            <a:off x="8749865" y="1121418"/>
            <a:ext cx="3199455" cy="93358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352" tIns="45718" rIns="91352" bIns="45718">
            <a:spAutoFit/>
          </a:bodyPr>
          <a:lstStyle/>
          <a:p>
            <a:pPr algn="ctr" defTabSz="913402"/>
            <a:r>
              <a:rPr lang="th-TH" sz="5500" b="1" dirty="0">
                <a:solidFill>
                  <a:prstClr val="black"/>
                </a:solidFill>
              </a:rPr>
              <a:t>ปันผล</a:t>
            </a:r>
            <a:endParaRPr lang="en-US" sz="5500" dirty="0">
              <a:solidFill>
                <a:prstClr val="black"/>
              </a:solidFill>
            </a:endParaRPr>
          </a:p>
        </p:txBody>
      </p:sp>
      <p:sp>
        <p:nvSpPr>
          <p:cNvPr id="42" name="บวก 27">
            <a:extLst>
              <a:ext uri="{FF2B5EF4-FFF2-40B4-BE49-F238E27FC236}">
                <a16:creationId xmlns:a16="http://schemas.microsoft.com/office/drawing/2014/main" id="{58444734-D916-4388-9095-96EC016DBF54}"/>
              </a:ext>
            </a:extLst>
          </p:cNvPr>
          <p:cNvSpPr/>
          <p:nvPr/>
        </p:nvSpPr>
        <p:spPr>
          <a:xfrm>
            <a:off x="9892475" y="2167760"/>
            <a:ext cx="898635" cy="75674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18" rIns="91352" bIns="45718" rtlCol="0" anchor="ctr"/>
          <a:lstStyle/>
          <a:p>
            <a:pPr algn="ctr" defTabSz="913402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0641BB-BDAE-476A-BEB3-CBD4624CC4D4}"/>
              </a:ext>
            </a:extLst>
          </p:cNvPr>
          <p:cNvSpPr txBox="1"/>
          <p:nvPr/>
        </p:nvSpPr>
        <p:spPr>
          <a:xfrm>
            <a:off x="4505119" y="505642"/>
            <a:ext cx="3305697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600" b="1" dirty="0">
                <a:solidFill>
                  <a:srgbClr val="0000CC"/>
                </a:solidFill>
              </a:rPr>
              <a:t>เป้าหมายที่ต้องกำหนด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E19DA-7B19-4B5C-8CB4-BC8674D317F8}"/>
              </a:ext>
            </a:extLst>
          </p:cNvPr>
          <p:cNvSpPr txBox="1"/>
          <p:nvPr/>
        </p:nvSpPr>
        <p:spPr>
          <a:xfrm>
            <a:off x="11452860" y="29718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361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2000" cy="6858001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10576AD6-1D71-4B61-B399-C6A39457C55D}"/>
              </a:ext>
            </a:extLst>
          </p:cNvPr>
          <p:cNvSpPr txBox="1">
            <a:spLocks/>
          </p:cNvSpPr>
          <p:nvPr/>
        </p:nvSpPr>
        <p:spPr>
          <a:xfrm>
            <a:off x="1476588" y="431591"/>
            <a:ext cx="4461933" cy="7914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กำไรที่ต้องการสิ้นปี 2565</a:t>
            </a:r>
          </a:p>
        </p:txBody>
      </p:sp>
      <p:sp>
        <p:nvSpPr>
          <p:cNvPr id="6" name="ลูกศรขวา 4">
            <a:extLst>
              <a:ext uri="{FF2B5EF4-FFF2-40B4-BE49-F238E27FC236}">
                <a16:creationId xmlns:a16="http://schemas.microsoft.com/office/drawing/2014/main" id="{3937D288-2DE0-4EAD-A681-BE47600D94CB}"/>
              </a:ext>
            </a:extLst>
          </p:cNvPr>
          <p:cNvSpPr/>
          <p:nvPr/>
        </p:nvSpPr>
        <p:spPr>
          <a:xfrm>
            <a:off x="6149342" y="558801"/>
            <a:ext cx="1077816" cy="61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th-TH" sz="3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06122-708F-4293-8B0B-C2D83015D380}"/>
              </a:ext>
            </a:extLst>
          </p:cNvPr>
          <p:cNvSpPr txBox="1"/>
          <p:nvPr/>
        </p:nvSpPr>
        <p:spPr>
          <a:xfrm>
            <a:off x="7382087" y="467370"/>
            <a:ext cx="4424581" cy="707882"/>
          </a:xfrm>
          <a:prstGeom prst="rect">
            <a:avLst/>
          </a:prstGeom>
          <a:noFill/>
        </p:spPr>
        <p:txBody>
          <a:bodyPr wrap="none" lIns="91426" tIns="45718" rIns="91426" bIns="45718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336.5 ล้านบาท เป็นอย่างน้อย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582E2-B355-4325-8BA0-5227F09C5C84}"/>
              </a:ext>
            </a:extLst>
          </p:cNvPr>
          <p:cNvSpPr txBox="1"/>
          <p:nvPr/>
        </p:nvSpPr>
        <p:spPr>
          <a:xfrm>
            <a:off x="1773738" y="1421767"/>
            <a:ext cx="4068714" cy="646327"/>
          </a:xfrm>
          <a:prstGeom prst="rect">
            <a:avLst/>
          </a:prstGeom>
          <a:noFill/>
        </p:spPr>
        <p:txBody>
          <a:bodyPr wrap="none" lIns="91426" tIns="45718" rIns="91426" bIns="45718" rtlCol="0">
            <a:spAutoFit/>
          </a:bodyPr>
          <a:lstStyle/>
          <a:p>
            <a:pPr algn="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เพื่อจ่ายปันผล 236.5 ล้านบาท</a:t>
            </a:r>
          </a:p>
        </p:txBody>
      </p:sp>
      <p:sp>
        <p:nvSpPr>
          <p:cNvPr id="10" name="กากบาท 7">
            <a:extLst>
              <a:ext uri="{FF2B5EF4-FFF2-40B4-BE49-F238E27FC236}">
                <a16:creationId xmlns:a16="http://schemas.microsoft.com/office/drawing/2014/main" id="{2594F347-81D2-4DC9-9303-C7A04AE26E4F}"/>
              </a:ext>
            </a:extLst>
          </p:cNvPr>
          <p:cNvSpPr/>
          <p:nvPr/>
        </p:nvSpPr>
        <p:spPr>
          <a:xfrm>
            <a:off x="6265342" y="1395308"/>
            <a:ext cx="778935" cy="728133"/>
          </a:xfrm>
          <a:prstGeom prst="plus">
            <a:avLst>
              <a:gd name="adj" fmla="val 35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th-TH" sz="3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4059C-B943-4239-A007-64ADC3B1C5DF}"/>
              </a:ext>
            </a:extLst>
          </p:cNvPr>
          <p:cNvSpPr txBox="1"/>
          <p:nvPr/>
        </p:nvSpPr>
        <p:spPr>
          <a:xfrm>
            <a:off x="7407072" y="1421772"/>
            <a:ext cx="3171033" cy="3416316"/>
          </a:xfrm>
          <a:prstGeom prst="rect">
            <a:avLst/>
          </a:prstGeom>
          <a:noFill/>
        </p:spPr>
        <p:txBody>
          <a:bodyPr wrap="none" lIns="91426" tIns="45718" rIns="91426" bIns="45718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เฉลี่ยคืน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ทุนสำรอง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ทุนสาธารณะประโยชน์ 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โบนัส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 ๆ </a:t>
            </a:r>
          </a:p>
          <a:p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/>
              </a:rPr>
              <a:t> 100 ล้านบาท</a:t>
            </a:r>
            <a:endParaRPr lang="th-TH" sz="36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95D3E96-5D1A-4820-98D8-483B27E1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2305472"/>
            <a:ext cx="5429892" cy="444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DAA84D-62D0-4868-831B-2DAEEE0B6497}"/>
              </a:ext>
            </a:extLst>
          </p:cNvPr>
          <p:cNvSpPr txBox="1"/>
          <p:nvPr/>
        </p:nvSpPr>
        <p:spPr>
          <a:xfrm>
            <a:off x="6289441" y="5582175"/>
            <a:ext cx="5179607" cy="1200325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คำนวณปันผลที่ต้องจ่ายจากตารางนี้</a:t>
            </a:r>
          </a:p>
          <a:p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คำนวณกำไรที่ต้องการด้วยสมการแบบนี้</a:t>
            </a:r>
          </a:p>
        </p:txBody>
      </p:sp>
      <p:sp>
        <p:nvSpPr>
          <p:cNvPr id="14" name="ลูกศรขวา 4">
            <a:extLst>
              <a:ext uri="{FF2B5EF4-FFF2-40B4-BE49-F238E27FC236}">
                <a16:creationId xmlns:a16="http://schemas.microsoft.com/office/drawing/2014/main" id="{2415B3C6-F2BF-44DE-B043-B62E21989E0E}"/>
              </a:ext>
            </a:extLst>
          </p:cNvPr>
          <p:cNvSpPr/>
          <p:nvPr/>
        </p:nvSpPr>
        <p:spPr>
          <a:xfrm rot="10800000">
            <a:off x="5919861" y="5745219"/>
            <a:ext cx="288526" cy="398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th-TH" sz="3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E1726-04E3-44DC-99E6-B6FF7946A20B}"/>
              </a:ext>
            </a:extLst>
          </p:cNvPr>
          <p:cNvSpPr txBox="1"/>
          <p:nvPr/>
        </p:nvSpPr>
        <p:spPr>
          <a:xfrm>
            <a:off x="11452860" y="137160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x-none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845073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18374</TotalTime>
  <Words>8051</Words>
  <Application>Microsoft Office PowerPoint</Application>
  <PresentationFormat>Widescreen</PresentationFormat>
  <Paragraphs>3834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新細明體</vt:lpstr>
      <vt:lpstr>Angsana New</vt:lpstr>
      <vt:lpstr>Arial</vt:lpstr>
      <vt:lpstr>Arial Black</vt:lpstr>
      <vt:lpstr>Calibri</vt:lpstr>
      <vt:lpstr>Calibri Light</vt:lpstr>
      <vt:lpstr>Cordia New</vt:lpstr>
      <vt:lpstr>SB - Modern</vt:lpstr>
      <vt:lpstr>Symbol</vt:lpstr>
      <vt:lpstr>TH SarabunIT๙</vt:lpstr>
      <vt:lpstr>TH SarabunPSK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แผนยุทธศาสตร์ 2565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pittayavut ang</dc:creator>
  <cp:lastModifiedBy>User</cp:lastModifiedBy>
  <cp:revision>1194</cp:revision>
  <cp:lastPrinted>2022-06-09T10:23:16Z</cp:lastPrinted>
  <dcterms:created xsi:type="dcterms:W3CDTF">2020-01-08T01:03:38Z</dcterms:created>
  <dcterms:modified xsi:type="dcterms:W3CDTF">2022-06-10T16:41:32Z</dcterms:modified>
</cp:coreProperties>
</file>